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4"/>
  </p:notesMasterIdLst>
  <p:handoutMasterIdLst>
    <p:handoutMasterId r:id="rId35"/>
  </p:handoutMasterIdLst>
  <p:sldIdLst>
    <p:sldId id="437" r:id="rId2"/>
    <p:sldId id="431" r:id="rId3"/>
    <p:sldId id="456" r:id="rId4"/>
    <p:sldId id="257" r:id="rId5"/>
    <p:sldId id="387" r:id="rId6"/>
    <p:sldId id="275" r:id="rId7"/>
    <p:sldId id="394" r:id="rId8"/>
    <p:sldId id="279" r:id="rId9"/>
    <p:sldId id="411" r:id="rId10"/>
    <p:sldId id="397" r:id="rId11"/>
    <p:sldId id="450" r:id="rId12"/>
    <p:sldId id="429" r:id="rId13"/>
    <p:sldId id="406" r:id="rId14"/>
    <p:sldId id="438" r:id="rId15"/>
    <p:sldId id="440" r:id="rId16"/>
    <p:sldId id="439" r:id="rId17"/>
    <p:sldId id="441" r:id="rId18"/>
    <p:sldId id="444" r:id="rId19"/>
    <p:sldId id="457" r:id="rId20"/>
    <p:sldId id="443" r:id="rId21"/>
    <p:sldId id="442" r:id="rId22"/>
    <p:sldId id="446" r:id="rId23"/>
    <p:sldId id="448" r:id="rId24"/>
    <p:sldId id="447" r:id="rId25"/>
    <p:sldId id="452" r:id="rId26"/>
    <p:sldId id="449" r:id="rId27"/>
    <p:sldId id="451" r:id="rId28"/>
    <p:sldId id="415" r:id="rId29"/>
    <p:sldId id="454" r:id="rId30"/>
    <p:sldId id="455" r:id="rId31"/>
    <p:sldId id="314" r:id="rId32"/>
    <p:sldId id="458" r:id="rId33"/>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AC9221-8568-41CA-B3B9-A33F32B5B626}">
          <p14:sldIdLst>
            <p14:sldId id="437"/>
            <p14:sldId id="431"/>
            <p14:sldId id="456"/>
            <p14:sldId id="257"/>
            <p14:sldId id="387"/>
            <p14:sldId id="275"/>
            <p14:sldId id="394"/>
            <p14:sldId id="279"/>
            <p14:sldId id="411"/>
            <p14:sldId id="397"/>
            <p14:sldId id="450"/>
            <p14:sldId id="429"/>
            <p14:sldId id="406"/>
            <p14:sldId id="438"/>
            <p14:sldId id="440"/>
            <p14:sldId id="439"/>
            <p14:sldId id="441"/>
            <p14:sldId id="444"/>
            <p14:sldId id="457"/>
            <p14:sldId id="443"/>
            <p14:sldId id="442"/>
            <p14:sldId id="446"/>
            <p14:sldId id="448"/>
            <p14:sldId id="447"/>
            <p14:sldId id="452"/>
            <p14:sldId id="449"/>
            <p14:sldId id="451"/>
            <p14:sldId id="415"/>
            <p14:sldId id="454"/>
            <p14:sldId id="455"/>
            <p14:sldId id="314"/>
            <p14:sldId id="4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AA41A"/>
    <a:srgbClr val="0000FF"/>
    <a:srgbClr val="C96009"/>
    <a:srgbClr val="D9F8FF"/>
    <a:srgbClr val="D98805"/>
    <a:srgbClr val="FCCD80"/>
    <a:srgbClr val="F9D3D8"/>
    <a:srgbClr val="92D05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71" autoAdjust="0"/>
    <p:restoredTop sz="73144" autoAdjust="0"/>
  </p:normalViewPr>
  <p:slideViewPr>
    <p:cSldViewPr>
      <p:cViewPr varScale="1">
        <p:scale>
          <a:sx n="43" d="100"/>
          <a:sy n="43" d="100"/>
        </p:scale>
        <p:origin x="888" y="38"/>
      </p:cViewPr>
      <p:guideLst>
        <p:guide orient="horz" pos="2160"/>
        <p:guide pos="3840"/>
      </p:guideLst>
    </p:cSldViewPr>
  </p:slideViewPr>
  <p:notesTextViewPr>
    <p:cViewPr>
      <p:scale>
        <a:sx n="3" d="2"/>
        <a:sy n="3" d="2"/>
      </p:scale>
      <p:origin x="0" y="0"/>
    </p:cViewPr>
  </p:notesTextViewPr>
  <p:sorterViewPr>
    <p:cViewPr>
      <p:scale>
        <a:sx n="125" d="100"/>
        <a:sy n="125" d="100"/>
      </p:scale>
      <p:origin x="0" y="0"/>
    </p:cViewPr>
  </p:sorterViewPr>
  <p:notesViewPr>
    <p:cSldViewPr>
      <p:cViewPr varScale="1">
        <p:scale>
          <a:sx n="76" d="100"/>
          <a:sy n="76" d="100"/>
        </p:scale>
        <p:origin x="-3330" y="-90"/>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prntxnas001\sasstorage\Stata_Data\LSICUnconfidentialisedWorking\Nathan\Design%20Workshop%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479772088815526E-2"/>
          <c:y val="1.9037820554300387E-2"/>
          <c:w val="0.88857029774469498"/>
          <c:h val="0.72026670937267867"/>
        </c:manualLayout>
      </c:layout>
      <c:barChart>
        <c:barDir val="col"/>
        <c:grouping val="clustered"/>
        <c:varyColors val="0"/>
        <c:ser>
          <c:idx val="0"/>
          <c:order val="0"/>
          <c:tx>
            <c:strRef>
              <c:f>Remoteness!$G$5</c:f>
              <c:strCache>
                <c:ptCount val="1"/>
                <c:pt idx="0">
                  <c:v>Major Cities</c:v>
                </c:pt>
              </c:strCache>
            </c:strRef>
          </c:tx>
          <c:spPr>
            <a:solidFill>
              <a:srgbClr val="C00000"/>
            </a:solidFill>
            <a:ln>
              <a:noFill/>
            </a:ln>
            <a:effectLst/>
          </c:spPr>
          <c:invertIfNegative val="0"/>
          <c:cat>
            <c:strRef>
              <c:f>Remoteness!$H$4:$K$4</c:f>
              <c:strCache>
                <c:ptCount val="4"/>
                <c:pt idx="0">
                  <c:v>Wave 11
2018</c:v>
                </c:pt>
                <c:pt idx="1">
                  <c:v>Wave 12
2019</c:v>
                </c:pt>
                <c:pt idx="2">
                  <c:v>Wave 13
2020</c:v>
                </c:pt>
                <c:pt idx="3">
                  <c:v>Wave 14
2021</c:v>
                </c:pt>
              </c:strCache>
            </c:strRef>
          </c:cat>
          <c:val>
            <c:numRef>
              <c:f>Remoteness!$H$5:$K$5</c:f>
              <c:numCache>
                <c:formatCode>General</c:formatCode>
                <c:ptCount val="4"/>
                <c:pt idx="0">
                  <c:v>28.49</c:v>
                </c:pt>
                <c:pt idx="1">
                  <c:v>29.54</c:v>
                </c:pt>
                <c:pt idx="2">
                  <c:v>39.479999999999997</c:v>
                </c:pt>
                <c:pt idx="3">
                  <c:v>29.25</c:v>
                </c:pt>
              </c:numCache>
            </c:numRef>
          </c:val>
          <c:extLst>
            <c:ext xmlns:c16="http://schemas.microsoft.com/office/drawing/2014/chart" uri="{C3380CC4-5D6E-409C-BE32-E72D297353CC}">
              <c16:uniqueId val="{00000000-6FB3-4E86-B594-295668A38D3D}"/>
            </c:ext>
          </c:extLst>
        </c:ser>
        <c:ser>
          <c:idx val="1"/>
          <c:order val="1"/>
          <c:tx>
            <c:strRef>
              <c:f>Remoteness!$G$6</c:f>
              <c:strCache>
                <c:ptCount val="1"/>
                <c:pt idx="0">
                  <c:v>Inner Regional</c:v>
                </c:pt>
              </c:strCache>
            </c:strRef>
          </c:tx>
          <c:spPr>
            <a:solidFill>
              <a:srgbClr val="FFC000"/>
            </a:solidFill>
            <a:ln>
              <a:noFill/>
            </a:ln>
            <a:effectLst/>
          </c:spPr>
          <c:invertIfNegative val="0"/>
          <c:cat>
            <c:strRef>
              <c:f>Remoteness!$H$4:$K$4</c:f>
              <c:strCache>
                <c:ptCount val="4"/>
                <c:pt idx="0">
                  <c:v>Wave 11
2018</c:v>
                </c:pt>
                <c:pt idx="1">
                  <c:v>Wave 12
2019</c:v>
                </c:pt>
                <c:pt idx="2">
                  <c:v>Wave 13
2020</c:v>
                </c:pt>
                <c:pt idx="3">
                  <c:v>Wave 14
2021</c:v>
                </c:pt>
              </c:strCache>
            </c:strRef>
          </c:cat>
          <c:val>
            <c:numRef>
              <c:f>Remoteness!$H$6:$K$6</c:f>
              <c:numCache>
                <c:formatCode>General</c:formatCode>
                <c:ptCount val="4"/>
                <c:pt idx="0">
                  <c:v>26.98</c:v>
                </c:pt>
                <c:pt idx="1">
                  <c:v>25.48</c:v>
                </c:pt>
                <c:pt idx="2">
                  <c:v>29.25</c:v>
                </c:pt>
                <c:pt idx="3">
                  <c:v>25.28</c:v>
                </c:pt>
              </c:numCache>
            </c:numRef>
          </c:val>
          <c:extLst>
            <c:ext xmlns:c16="http://schemas.microsoft.com/office/drawing/2014/chart" uri="{C3380CC4-5D6E-409C-BE32-E72D297353CC}">
              <c16:uniqueId val="{00000001-6FB3-4E86-B594-295668A38D3D}"/>
            </c:ext>
          </c:extLst>
        </c:ser>
        <c:ser>
          <c:idx val="2"/>
          <c:order val="2"/>
          <c:tx>
            <c:strRef>
              <c:f>Remoteness!$G$7</c:f>
              <c:strCache>
                <c:ptCount val="1"/>
                <c:pt idx="0">
                  <c:v>Outer Regional</c:v>
                </c:pt>
              </c:strCache>
            </c:strRef>
          </c:tx>
          <c:spPr>
            <a:pattFill prst="pct80">
              <a:fgClr>
                <a:srgbClr val="006600"/>
              </a:fgClr>
              <a:bgClr>
                <a:schemeClr val="bg1"/>
              </a:bgClr>
            </a:pattFill>
            <a:ln>
              <a:noFill/>
            </a:ln>
            <a:effectLst/>
          </c:spPr>
          <c:invertIfNegative val="0"/>
          <c:cat>
            <c:strRef>
              <c:f>Remoteness!$H$4:$K$4</c:f>
              <c:strCache>
                <c:ptCount val="4"/>
                <c:pt idx="0">
                  <c:v>Wave 11
2018</c:v>
                </c:pt>
                <c:pt idx="1">
                  <c:v>Wave 12
2019</c:v>
                </c:pt>
                <c:pt idx="2">
                  <c:v>Wave 13
2020</c:v>
                </c:pt>
                <c:pt idx="3">
                  <c:v>Wave 14
2021</c:v>
                </c:pt>
              </c:strCache>
            </c:strRef>
          </c:cat>
          <c:val>
            <c:numRef>
              <c:f>Remoteness!$H$7:$K$7</c:f>
              <c:numCache>
                <c:formatCode>General</c:formatCode>
                <c:ptCount val="4"/>
                <c:pt idx="0">
                  <c:v>17.32</c:v>
                </c:pt>
                <c:pt idx="1">
                  <c:v>16.600000000000001</c:v>
                </c:pt>
                <c:pt idx="2">
                  <c:v>15.71</c:v>
                </c:pt>
                <c:pt idx="3">
                  <c:v>15.67</c:v>
                </c:pt>
              </c:numCache>
            </c:numRef>
          </c:val>
          <c:extLst>
            <c:ext xmlns:c16="http://schemas.microsoft.com/office/drawing/2014/chart" uri="{C3380CC4-5D6E-409C-BE32-E72D297353CC}">
              <c16:uniqueId val="{00000002-6FB3-4E86-B594-295668A38D3D}"/>
            </c:ext>
          </c:extLst>
        </c:ser>
        <c:ser>
          <c:idx val="3"/>
          <c:order val="3"/>
          <c:tx>
            <c:strRef>
              <c:f>Remoteness!$G$8</c:f>
              <c:strCache>
                <c:ptCount val="1"/>
                <c:pt idx="0">
                  <c:v>Remote</c:v>
                </c:pt>
              </c:strCache>
            </c:strRef>
          </c:tx>
          <c:spPr>
            <a:solidFill>
              <a:srgbClr val="00CC99"/>
            </a:solidFill>
            <a:ln>
              <a:noFill/>
            </a:ln>
            <a:effectLst/>
          </c:spPr>
          <c:invertIfNegative val="0"/>
          <c:cat>
            <c:strRef>
              <c:f>Remoteness!$H$4:$K$4</c:f>
              <c:strCache>
                <c:ptCount val="4"/>
                <c:pt idx="0">
                  <c:v>Wave 11
2018</c:v>
                </c:pt>
                <c:pt idx="1">
                  <c:v>Wave 12
2019</c:v>
                </c:pt>
                <c:pt idx="2">
                  <c:v>Wave 13
2020</c:v>
                </c:pt>
                <c:pt idx="3">
                  <c:v>Wave 14
2021</c:v>
                </c:pt>
              </c:strCache>
            </c:strRef>
          </c:cat>
          <c:val>
            <c:numRef>
              <c:f>Remoteness!$H$8:$K$8</c:f>
              <c:numCache>
                <c:formatCode>General</c:formatCode>
                <c:ptCount val="4"/>
                <c:pt idx="0">
                  <c:v>9.9</c:v>
                </c:pt>
                <c:pt idx="1">
                  <c:v>9.8800000000000008</c:v>
                </c:pt>
                <c:pt idx="2">
                  <c:v>6.48</c:v>
                </c:pt>
                <c:pt idx="3">
                  <c:v>8.39</c:v>
                </c:pt>
              </c:numCache>
            </c:numRef>
          </c:val>
          <c:extLst>
            <c:ext xmlns:c16="http://schemas.microsoft.com/office/drawing/2014/chart" uri="{C3380CC4-5D6E-409C-BE32-E72D297353CC}">
              <c16:uniqueId val="{00000003-6FB3-4E86-B594-295668A38D3D}"/>
            </c:ext>
          </c:extLst>
        </c:ser>
        <c:ser>
          <c:idx val="4"/>
          <c:order val="4"/>
          <c:tx>
            <c:strRef>
              <c:f>Remoteness!$G$9</c:f>
              <c:strCache>
                <c:ptCount val="1"/>
                <c:pt idx="0">
                  <c:v>Very Remote</c:v>
                </c:pt>
              </c:strCache>
            </c:strRef>
          </c:tx>
          <c:spPr>
            <a:pattFill prst="dkUpDiag">
              <a:fgClr>
                <a:schemeClr val="tx2"/>
              </a:fgClr>
              <a:bgClr>
                <a:schemeClr val="bg1"/>
              </a:bgClr>
            </a:pattFill>
            <a:ln w="3175">
              <a:solidFill>
                <a:schemeClr val="tx2"/>
              </a:solidFill>
            </a:ln>
            <a:effectLst/>
          </c:spPr>
          <c:invertIfNegative val="0"/>
          <c:cat>
            <c:strRef>
              <c:f>Remoteness!$H$4:$K$4</c:f>
              <c:strCache>
                <c:ptCount val="4"/>
                <c:pt idx="0">
                  <c:v>Wave 11
2018</c:v>
                </c:pt>
                <c:pt idx="1">
                  <c:v>Wave 12
2019</c:v>
                </c:pt>
                <c:pt idx="2">
                  <c:v>Wave 13
2020</c:v>
                </c:pt>
                <c:pt idx="3">
                  <c:v>Wave 14
2021</c:v>
                </c:pt>
              </c:strCache>
            </c:strRef>
          </c:cat>
          <c:val>
            <c:numRef>
              <c:f>Remoteness!$H$9:$K$9</c:f>
              <c:numCache>
                <c:formatCode>General</c:formatCode>
                <c:ptCount val="4"/>
                <c:pt idx="0">
                  <c:v>17.32</c:v>
                </c:pt>
                <c:pt idx="1">
                  <c:v>18.510000000000002</c:v>
                </c:pt>
                <c:pt idx="2">
                  <c:v>9.08</c:v>
                </c:pt>
                <c:pt idx="3">
                  <c:v>14.9</c:v>
                </c:pt>
              </c:numCache>
            </c:numRef>
          </c:val>
          <c:extLst>
            <c:ext xmlns:c16="http://schemas.microsoft.com/office/drawing/2014/chart" uri="{C3380CC4-5D6E-409C-BE32-E72D297353CC}">
              <c16:uniqueId val="{00000004-6FB3-4E86-B594-295668A38D3D}"/>
            </c:ext>
          </c:extLst>
        </c:ser>
        <c:dLbls>
          <c:showLegendKey val="0"/>
          <c:showVal val="0"/>
          <c:showCatName val="0"/>
          <c:showSerName val="0"/>
          <c:showPercent val="0"/>
          <c:showBubbleSize val="0"/>
        </c:dLbls>
        <c:gapWidth val="200"/>
        <c:axId val="411411768"/>
        <c:axId val="411412128"/>
      </c:barChart>
      <c:catAx>
        <c:axId val="411411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11412128"/>
        <c:crosses val="autoZero"/>
        <c:auto val="1"/>
        <c:lblAlgn val="ctr"/>
        <c:lblOffset val="100"/>
        <c:noMultiLvlLbl val="0"/>
      </c:catAx>
      <c:valAx>
        <c:axId val="411412128"/>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11411768"/>
        <c:crosses val="autoZero"/>
        <c:crossBetween val="between"/>
        <c:majorUnit val="10"/>
      </c:valAx>
      <c:spPr>
        <a:noFill/>
        <a:ln>
          <a:noFill/>
        </a:ln>
        <a:effectLst/>
      </c:spPr>
    </c:plotArea>
    <c:legend>
      <c:legendPos val="b"/>
      <c:layout>
        <c:manualLayout>
          <c:xMode val="edge"/>
          <c:yMode val="edge"/>
          <c:x val="5.2936435491151637E-2"/>
          <c:y val="0.88322272058162621"/>
          <c:w val="0.90018488936664698"/>
          <c:h val="0.11537850031022014"/>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4301543" cy="339884"/>
          </a:xfrm>
          <a:prstGeom prst="rect">
            <a:avLst/>
          </a:prstGeom>
        </p:spPr>
        <p:txBody>
          <a:bodyPr vert="horz" lIns="91440" tIns="45720" rIns="91440" bIns="45720" rtlCol="0"/>
          <a:lstStyle>
            <a:lvl1pPr algn="l">
              <a:defRPr sz="1200"/>
            </a:lvl1pPr>
          </a:lstStyle>
          <a:p>
            <a:pPr algn="ctr"/>
            <a:endParaRPr lang="en-AU" b="1" dirty="0">
              <a:solidFill>
                <a:srgbClr val="FF0000"/>
              </a:solidFill>
              <a:latin typeface="Arial" panose="020B0604020202020204" pitchFamily="34" charset="0"/>
            </a:endParaRPr>
          </a:p>
        </p:txBody>
      </p:sp>
      <p:sp>
        <p:nvSpPr>
          <p:cNvPr id="3" name="Date Placeholder 2"/>
          <p:cNvSpPr>
            <a:spLocks noGrp="1"/>
          </p:cNvSpPr>
          <p:nvPr>
            <p:ph type="dt" sz="quarter" idx="1"/>
          </p:nvPr>
        </p:nvSpPr>
        <p:spPr>
          <a:xfrm>
            <a:off x="5622802" y="0"/>
            <a:ext cx="4301543" cy="339884"/>
          </a:xfrm>
          <a:prstGeom prst="rect">
            <a:avLst/>
          </a:prstGeom>
        </p:spPr>
        <p:txBody>
          <a:bodyPr vert="horz" lIns="91440" tIns="45720" rIns="91440" bIns="45720" rtlCol="0"/>
          <a:lstStyle>
            <a:lvl1pPr algn="r">
              <a:defRPr sz="1200"/>
            </a:lvl1pPr>
          </a:lstStyle>
          <a:p>
            <a:endParaRPr lang="en-AU"/>
          </a:p>
        </p:txBody>
      </p:sp>
      <p:sp>
        <p:nvSpPr>
          <p:cNvPr id="4" name="Footer Placeholder 3"/>
          <p:cNvSpPr>
            <a:spLocks noGrp="1"/>
          </p:cNvSpPr>
          <p:nvPr>
            <p:ph type="ftr" sz="quarter" idx="2"/>
          </p:nvPr>
        </p:nvSpPr>
        <p:spPr>
          <a:xfrm>
            <a:off x="4" y="6456611"/>
            <a:ext cx="4301543" cy="339884"/>
          </a:xfrm>
          <a:prstGeom prst="rect">
            <a:avLst/>
          </a:prstGeom>
        </p:spPr>
        <p:txBody>
          <a:bodyPr vert="horz" lIns="91440" tIns="45720" rIns="91440" bIns="45720" rtlCol="0" anchor="b"/>
          <a:lstStyle>
            <a:lvl1pPr algn="l">
              <a:defRPr sz="1200"/>
            </a:lvl1pPr>
          </a:lstStyle>
          <a:p>
            <a:pPr algn="ctr"/>
            <a:endParaRPr lang="en-AU" b="1">
              <a:solidFill>
                <a:srgbClr val="FF0000"/>
              </a:solidFill>
              <a:latin typeface="Arial" panose="020B0604020202020204" pitchFamily="34" charset="0"/>
            </a:endParaRPr>
          </a:p>
        </p:txBody>
      </p:sp>
      <p:sp>
        <p:nvSpPr>
          <p:cNvPr id="5" name="Slide Number Placeholder 4"/>
          <p:cNvSpPr>
            <a:spLocks noGrp="1"/>
          </p:cNvSpPr>
          <p:nvPr>
            <p:ph type="sldNum" sz="quarter" idx="3"/>
          </p:nvPr>
        </p:nvSpPr>
        <p:spPr>
          <a:xfrm>
            <a:off x="5622802" y="6456611"/>
            <a:ext cx="4301543" cy="339884"/>
          </a:xfrm>
          <a:prstGeom prst="rect">
            <a:avLst/>
          </a:prstGeom>
        </p:spPr>
        <p:txBody>
          <a:bodyPr vert="horz" lIns="91440" tIns="45720" rIns="91440" bIns="45720" rtlCol="0" anchor="b"/>
          <a:lstStyle>
            <a:lvl1pPr algn="r">
              <a:defRPr sz="1200"/>
            </a:lvl1pPr>
          </a:lstStyle>
          <a:p>
            <a:fld id="{18E02522-EF6C-4996-82E7-17C1145B8B50}" type="slidenum">
              <a:rPr lang="en-AU" smtClean="0"/>
              <a:t>‹#›</a:t>
            </a:fld>
            <a:endParaRPr lang="en-AU"/>
          </a:p>
        </p:txBody>
      </p:sp>
    </p:spTree>
    <p:extLst>
      <p:ext uri="{BB962C8B-B14F-4D97-AF65-F5344CB8AC3E}">
        <p14:creationId xmlns:p14="http://schemas.microsoft.com/office/powerpoint/2010/main" val="188272155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4301543" cy="339884"/>
          </a:xfrm>
          <a:prstGeom prst="rect">
            <a:avLst/>
          </a:prstGeom>
        </p:spPr>
        <p:txBody>
          <a:bodyPr vert="horz" lIns="91440" tIns="45720" rIns="91440" bIns="45720" rtlCol="0"/>
          <a:lstStyle>
            <a:lvl1pPr algn="ctr">
              <a:defRPr sz="1200" b="1" i="0" u="none">
                <a:solidFill>
                  <a:srgbClr val="FF0000"/>
                </a:solidFill>
                <a:latin typeface="Arial" panose="020B0604020202020204" pitchFamily="34" charset="0"/>
              </a:defRPr>
            </a:lvl1pPr>
          </a:lstStyle>
          <a:p>
            <a:endParaRPr lang="en-AU"/>
          </a:p>
        </p:txBody>
      </p:sp>
      <p:sp>
        <p:nvSpPr>
          <p:cNvPr id="3" name="Date Placeholder 2"/>
          <p:cNvSpPr>
            <a:spLocks noGrp="1"/>
          </p:cNvSpPr>
          <p:nvPr>
            <p:ph type="dt" idx="1"/>
          </p:nvPr>
        </p:nvSpPr>
        <p:spPr>
          <a:xfrm>
            <a:off x="5622802" y="0"/>
            <a:ext cx="4301543" cy="339884"/>
          </a:xfrm>
          <a:prstGeom prst="rect">
            <a:avLst/>
          </a:prstGeom>
        </p:spPr>
        <p:txBody>
          <a:bodyPr vert="horz" lIns="91440" tIns="45720" rIns="91440" bIns="45720" rtlCol="0"/>
          <a:lstStyle>
            <a:lvl1pPr algn="r">
              <a:defRPr sz="1200"/>
            </a:lvl1pPr>
          </a:lstStyle>
          <a:p>
            <a:endParaRPr lang="en-AU"/>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4" y="6456611"/>
            <a:ext cx="4301543" cy="339884"/>
          </a:xfrm>
          <a:prstGeom prst="rect">
            <a:avLst/>
          </a:prstGeom>
        </p:spPr>
        <p:txBody>
          <a:bodyPr vert="horz" lIns="91440" tIns="45720" rIns="91440" bIns="45720" rtlCol="0" anchor="b"/>
          <a:lstStyle>
            <a:lvl1pPr algn="ctr">
              <a:defRPr sz="1200" b="1" i="0" u="none">
                <a:solidFill>
                  <a:srgbClr val="FF0000"/>
                </a:solidFill>
                <a:latin typeface="Arial" panose="020B0604020202020204" pitchFamily="34" charset="0"/>
              </a:defRPr>
            </a:lvl1pPr>
          </a:lstStyle>
          <a:p>
            <a:endParaRPr lang="en-AU"/>
          </a:p>
        </p:txBody>
      </p:sp>
      <p:sp>
        <p:nvSpPr>
          <p:cNvPr id="7" name="Slide Number Placeholder 6"/>
          <p:cNvSpPr>
            <a:spLocks noGrp="1"/>
          </p:cNvSpPr>
          <p:nvPr>
            <p:ph type="sldNum" sz="quarter" idx="5"/>
          </p:nvPr>
        </p:nvSpPr>
        <p:spPr>
          <a:xfrm>
            <a:off x="5622802" y="6456611"/>
            <a:ext cx="4301543" cy="339884"/>
          </a:xfrm>
          <a:prstGeom prst="rect">
            <a:avLst/>
          </a:prstGeom>
        </p:spPr>
        <p:txBody>
          <a:bodyPr vert="horz" lIns="91440" tIns="45720" rIns="91440" bIns="45720" rtlCol="0" anchor="b"/>
          <a:lstStyle>
            <a:lvl1pPr algn="r">
              <a:defRPr sz="1200"/>
            </a:lvl1pPr>
          </a:lstStyle>
          <a:p>
            <a:fld id="{8437CC4E-B01E-4A3D-AD6E-E5F823AF005B}" type="slidenum">
              <a:rPr lang="en-AU" smtClean="0"/>
              <a:t>‹#›</a:t>
            </a:fld>
            <a:endParaRPr lang="en-AU"/>
          </a:p>
        </p:txBody>
      </p:sp>
    </p:spTree>
    <p:extLst>
      <p:ext uri="{BB962C8B-B14F-4D97-AF65-F5344CB8AC3E}">
        <p14:creationId xmlns:p14="http://schemas.microsoft.com/office/powerpoint/2010/main" val="155068134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melbourne-night-shot-station-city-96646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AU" sz="900" dirty="0"/>
          </a:p>
        </p:txBody>
      </p:sp>
      <p:sp>
        <p:nvSpPr>
          <p:cNvPr id="4" name="Date Placeholder 3"/>
          <p:cNvSpPr>
            <a:spLocks noGrp="1"/>
          </p:cNvSpPr>
          <p:nvPr>
            <p:ph type="dt" idx="10"/>
          </p:nvPr>
        </p:nvSpPr>
        <p:spPr/>
        <p:txBody>
          <a:bodyPr/>
          <a:lstStyle/>
          <a:p>
            <a:endParaRPr lang="en-AU"/>
          </a:p>
        </p:txBody>
      </p:sp>
      <p:sp>
        <p:nvSpPr>
          <p:cNvPr id="5" name="Slide Number Placeholder 4"/>
          <p:cNvSpPr>
            <a:spLocks noGrp="1"/>
          </p:cNvSpPr>
          <p:nvPr>
            <p:ph type="sldNum" sz="quarter" idx="11"/>
          </p:nvPr>
        </p:nvSpPr>
        <p:spPr/>
        <p:txBody>
          <a:bodyPr/>
          <a:lstStyle/>
          <a:p>
            <a:fld id="{8437CC4E-B01E-4A3D-AD6E-E5F823AF005B}" type="slidenum">
              <a:rPr lang="en-AU" smtClean="0"/>
              <a:t>1</a:t>
            </a:fld>
            <a:endParaRPr lang="en-AU"/>
          </a:p>
        </p:txBody>
      </p:sp>
      <p:sp>
        <p:nvSpPr>
          <p:cNvPr id="6" name="Footer Placeholder 5"/>
          <p:cNvSpPr>
            <a:spLocks noGrp="1"/>
          </p:cNvSpPr>
          <p:nvPr>
            <p:ph type="ftr" sz="quarter" idx="4"/>
          </p:nvPr>
        </p:nvSpPr>
        <p:spPr>
          <a:xfrm>
            <a:off x="3" y="9428583"/>
            <a:ext cx="2945659" cy="496332"/>
          </a:xfrm>
        </p:spPr>
        <p:txBody>
          <a:bodyPr/>
          <a:lstStyle/>
          <a:p>
            <a:endParaRPr lang="en-AU" b="0">
              <a:solidFill>
                <a:srgbClr val="FF7E00"/>
              </a:solidFill>
              <a:latin typeface="Times New Roman" panose="02020603050405020304" pitchFamily="18" charset="0"/>
            </a:endParaRPr>
          </a:p>
        </p:txBody>
      </p:sp>
      <p:sp>
        <p:nvSpPr>
          <p:cNvPr id="7" name="Header Placeholder 6"/>
          <p:cNvSpPr>
            <a:spLocks noGrp="1"/>
          </p:cNvSpPr>
          <p:nvPr>
            <p:ph type="hdr" sz="quarter"/>
          </p:nvPr>
        </p:nvSpPr>
        <p:spPr>
          <a:xfrm>
            <a:off x="3" y="0"/>
            <a:ext cx="2945659" cy="496332"/>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37951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B997A42-CC5D-4FF9-BB5F-DCB37DEC82D7}" type="slidenum">
              <a:rPr lang="en-AU" smtClean="0"/>
              <a:t>10</a:t>
            </a:fld>
            <a:endParaRPr lang="en-AU"/>
          </a:p>
        </p:txBody>
      </p:sp>
      <p:sp>
        <p:nvSpPr>
          <p:cNvPr id="5" name="Footer Placeholder 4"/>
          <p:cNvSpPr>
            <a:spLocks noGrp="1"/>
          </p:cNvSpPr>
          <p:nvPr>
            <p:ph type="ftr" sz="quarter" idx="4"/>
          </p:nvPr>
        </p:nvSpPr>
        <p:spPr>
          <a:xfrm>
            <a:off x="0" y="8685213"/>
            <a:ext cx="2971800" cy="458787"/>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0"/>
            <a:ext cx="2971800" cy="458788"/>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52176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en-AU" dirty="0"/>
              <a:t>When you apply for the data</a:t>
            </a:r>
            <a:r>
              <a:rPr lang="en-AU" baseline="0" dirty="0"/>
              <a:t> you need to give your “cultural standpoint”   - as Requested by the Steering Committee</a:t>
            </a:r>
          </a:p>
          <a:p>
            <a:r>
              <a:rPr lang="en-AU" baseline="0" dirty="0"/>
              <a:t>	 </a:t>
            </a:r>
          </a:p>
          <a:p>
            <a:endParaRPr lang="en-AU" baseline="0" dirty="0"/>
          </a:p>
          <a:p>
            <a:r>
              <a:rPr lang="en-AU" baseline="0" dirty="0"/>
              <a:t> </a:t>
            </a:r>
            <a:endParaRPr lang="en-AU" dirty="0"/>
          </a:p>
        </p:txBody>
      </p:sp>
      <p:sp>
        <p:nvSpPr>
          <p:cNvPr id="7" name="Date Placeholder 6"/>
          <p:cNvSpPr>
            <a:spLocks noGrp="1"/>
          </p:cNvSpPr>
          <p:nvPr>
            <p:ph type="dt" idx="10"/>
          </p:nvPr>
        </p:nvSpPr>
        <p:spPr/>
        <p:txBody>
          <a:bodyPr/>
          <a:lstStyle/>
          <a:p>
            <a:endParaRPr lang="en-AU" dirty="0"/>
          </a:p>
        </p:txBody>
      </p:sp>
      <p:sp>
        <p:nvSpPr>
          <p:cNvPr id="8" name="Slide Number Placeholder 7"/>
          <p:cNvSpPr>
            <a:spLocks noGrp="1"/>
          </p:cNvSpPr>
          <p:nvPr>
            <p:ph type="sldNum" sz="quarter" idx="11"/>
          </p:nvPr>
        </p:nvSpPr>
        <p:spPr/>
        <p:txBody>
          <a:bodyPr/>
          <a:lstStyle/>
          <a:p>
            <a:fld id="{8437CC4E-B01E-4A3D-AD6E-E5F823AF005B}" type="slidenum">
              <a:rPr lang="en-AU" smtClean="0"/>
              <a:t>11</a:t>
            </a:fld>
            <a:endParaRPr lang="en-AU" dirty="0"/>
          </a:p>
        </p:txBody>
      </p:sp>
      <p:sp>
        <p:nvSpPr>
          <p:cNvPr id="4" name="Footer Placeholder 3"/>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5" name="Header Placeholder 4"/>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552447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AU" dirty="0"/>
          </a:p>
        </p:txBody>
      </p:sp>
      <p:sp>
        <p:nvSpPr>
          <p:cNvPr id="7" name="Date Placeholder 6"/>
          <p:cNvSpPr>
            <a:spLocks noGrp="1"/>
          </p:cNvSpPr>
          <p:nvPr>
            <p:ph type="dt" idx="10"/>
          </p:nvPr>
        </p:nvSpPr>
        <p:spPr/>
        <p:txBody>
          <a:bodyPr/>
          <a:lstStyle/>
          <a:p>
            <a:endParaRPr lang="en-AU" dirty="0"/>
          </a:p>
        </p:txBody>
      </p:sp>
      <p:sp>
        <p:nvSpPr>
          <p:cNvPr id="8" name="Slide Number Placeholder 7"/>
          <p:cNvSpPr>
            <a:spLocks noGrp="1"/>
          </p:cNvSpPr>
          <p:nvPr>
            <p:ph type="sldNum" sz="quarter" idx="11"/>
          </p:nvPr>
        </p:nvSpPr>
        <p:spPr/>
        <p:txBody>
          <a:bodyPr/>
          <a:lstStyle/>
          <a:p>
            <a:fld id="{8437CC4E-B01E-4A3D-AD6E-E5F823AF005B}" type="slidenum">
              <a:rPr lang="en-AU" smtClean="0"/>
              <a:t>12</a:t>
            </a:fld>
            <a:endParaRPr lang="en-AU" dirty="0"/>
          </a:p>
        </p:txBody>
      </p:sp>
      <p:sp>
        <p:nvSpPr>
          <p:cNvPr id="4" name="Footer Placeholder 3"/>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5" name="Header Placeholder 4"/>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1684940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13</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905147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14</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160914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15</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709162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16</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1290800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17</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564322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18</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1339217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19</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114661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en-AU" dirty="0"/>
              <a:t>Source </a:t>
            </a:r>
            <a:r>
              <a:rPr lang="en-AU" dirty="0">
                <a:hlinkClick r:id="rId3"/>
              </a:rPr>
              <a:t>Melbourne Night Shot Station - Free photo on </a:t>
            </a:r>
            <a:r>
              <a:rPr lang="en-AU" dirty="0" err="1">
                <a:hlinkClick r:id="rId3"/>
              </a:rPr>
              <a:t>Pixabay</a:t>
            </a:r>
            <a:r>
              <a:rPr lang="en-AU" dirty="0">
                <a:hlinkClick r:id="rId3"/>
              </a:rPr>
              <a:t> - </a:t>
            </a:r>
            <a:r>
              <a:rPr lang="en-AU" dirty="0" err="1">
                <a:hlinkClick r:id="rId3"/>
              </a:rPr>
              <a:t>Pixabay</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0C2F53-6744-6E4F-816D-B98CE06AC1A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a:xfrm>
            <a:off x="0" y="8685213"/>
            <a:ext cx="2971800" cy="457200"/>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AU" b="0" strike="noStrike" kern="1200" cap="none" spc="0" normalizeH="0" baseline="0" noProof="0">
              <a:ln>
                <a:noFill/>
              </a:ln>
              <a:solidFill>
                <a:srgbClr val="FF7E00"/>
              </a:solidFill>
              <a:effectLst/>
              <a:uLnTx/>
              <a:uFillTx/>
              <a:latin typeface="Times New Roman" panose="02020603050405020304" pitchFamily="18" charset="0"/>
              <a:ea typeface="+mn-ea"/>
              <a:cs typeface="+mn-cs"/>
            </a:endParaRPr>
          </a:p>
        </p:txBody>
      </p:sp>
      <p:sp>
        <p:nvSpPr>
          <p:cNvPr id="6" name="Header Placeholder 5"/>
          <p:cNvSpPr>
            <a:spLocks noGrp="1"/>
          </p:cNvSpPr>
          <p:nvPr>
            <p:ph type="hdr" sz="quarter"/>
          </p:nvPr>
        </p:nvSpPr>
        <p:spPr>
          <a:xfrm>
            <a:off x="0" y="0"/>
            <a:ext cx="2971800" cy="457200"/>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AU" b="0" strike="noStrike" kern="1200" cap="none" spc="0" normalizeH="0" baseline="0" noProof="0">
              <a:ln>
                <a:noFill/>
              </a:ln>
              <a:solidFill>
                <a:srgbClr val="FF7E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99596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20</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531451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21</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531949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0"/>
          </p:nvPr>
        </p:nvSpPr>
        <p:spPr/>
        <p:txBody>
          <a:bodyPr/>
          <a:lstStyle/>
          <a:p>
            <a:endParaRPr lang="en-AU"/>
          </a:p>
        </p:txBody>
      </p:sp>
      <p:sp>
        <p:nvSpPr>
          <p:cNvPr id="5" name="Slide Number Placeholder 4"/>
          <p:cNvSpPr>
            <a:spLocks noGrp="1"/>
          </p:cNvSpPr>
          <p:nvPr>
            <p:ph type="sldNum" sz="quarter" idx="11"/>
          </p:nvPr>
        </p:nvSpPr>
        <p:spPr/>
        <p:txBody>
          <a:bodyPr/>
          <a:lstStyle/>
          <a:p>
            <a:fld id="{8437CC4E-B01E-4A3D-AD6E-E5F823AF005B}" type="slidenum">
              <a:rPr lang="en-AU" smtClean="0"/>
              <a:t>22</a:t>
            </a:fld>
            <a:endParaRPr lang="en-AU"/>
          </a:p>
        </p:txBody>
      </p:sp>
      <p:sp>
        <p:nvSpPr>
          <p:cNvPr id="6" name="Footer Placeholder 5"/>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7" name="Header Placeholder 6"/>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515468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23</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1576192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86B6DC-C6E8-4C0E-BB91-7552B26E558C}" type="slidenum">
              <a:rPr lang="en-AU" smtClean="0"/>
              <a:t>24</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332466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AU" sz="1200" i="0" kern="1200" dirty="0">
                <a:solidFill>
                  <a:schemeClr val="tx1"/>
                </a:solidFill>
                <a:effectLst/>
                <a:latin typeface="+mn-lt"/>
                <a:ea typeface="+mn-ea"/>
                <a:cs typeface="+mn-cs"/>
              </a:rPr>
              <a:t>From W11-12 Report Safety Online Factsheet: </a:t>
            </a:r>
          </a:p>
          <a:p>
            <a:r>
              <a:rPr lang="en-AU" sz="1200" i="0" kern="1200" dirty="0">
                <a:solidFill>
                  <a:schemeClr val="tx1"/>
                </a:solidFill>
                <a:effectLst/>
                <a:latin typeface="+mn-lt"/>
                <a:ea typeface="+mn-ea"/>
                <a:cs typeface="+mn-cs"/>
              </a:rPr>
              <a:t>‘For children and young people, wellbeing means that they are safe, comfortable, happy and feeling good about themselves. They are ready to learn and to grow up strong.’</a:t>
            </a:r>
          </a:p>
        </p:txBody>
      </p:sp>
      <p:sp>
        <p:nvSpPr>
          <p:cNvPr id="4" name="Slide Number Placeholder 3"/>
          <p:cNvSpPr>
            <a:spLocks noGrp="1"/>
          </p:cNvSpPr>
          <p:nvPr>
            <p:ph type="sldNum" sz="quarter" idx="10"/>
          </p:nvPr>
        </p:nvSpPr>
        <p:spPr/>
        <p:txBody>
          <a:bodyPr/>
          <a:lstStyle/>
          <a:p>
            <a:fld id="{4A86B6DC-C6E8-4C0E-BB91-7552B26E558C}" type="slidenum">
              <a:rPr lang="en-AU" smtClean="0"/>
              <a:t>25</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436156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26</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1517416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27</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3759891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86B6DC-C6E8-4C0E-BB91-7552B26E558C}" type="slidenum">
              <a:rPr lang="en-AU" smtClean="0"/>
              <a:t>28</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827931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29</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04347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0"/>
          </p:nvPr>
        </p:nvSpPr>
        <p:spPr/>
        <p:txBody>
          <a:bodyPr/>
          <a:lstStyle/>
          <a:p>
            <a:endParaRPr lang="en-AU"/>
          </a:p>
        </p:txBody>
      </p:sp>
      <p:sp>
        <p:nvSpPr>
          <p:cNvPr id="5" name="Slide Number Placeholder 4"/>
          <p:cNvSpPr>
            <a:spLocks noGrp="1"/>
          </p:cNvSpPr>
          <p:nvPr>
            <p:ph type="sldNum" sz="quarter" idx="11"/>
          </p:nvPr>
        </p:nvSpPr>
        <p:spPr/>
        <p:txBody>
          <a:bodyPr/>
          <a:lstStyle/>
          <a:p>
            <a:fld id="{8437CC4E-B01E-4A3D-AD6E-E5F823AF005B}" type="slidenum">
              <a:rPr lang="en-AU" smtClean="0"/>
              <a:t>3</a:t>
            </a:fld>
            <a:endParaRPr lang="en-AU"/>
          </a:p>
        </p:txBody>
      </p:sp>
      <p:sp>
        <p:nvSpPr>
          <p:cNvPr id="6" name="Footer Placeholder 5"/>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7" name="Header Placeholder 6"/>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4056652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86B6DC-C6E8-4C0E-BB91-7552B26E558C}" type="slidenum">
              <a:rPr lang="en-AU" smtClean="0"/>
              <a:t>30</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810630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You can search </a:t>
            </a:r>
            <a:r>
              <a:rPr lang="en-AU" dirty="0" err="1"/>
              <a:t>Flosse</a:t>
            </a:r>
            <a:r>
              <a:rPr lang="en-AU" dirty="0"/>
              <a:t> for articles related to ‘education’ or by author and</a:t>
            </a:r>
            <a:r>
              <a:rPr lang="en-AU" baseline="0" dirty="0"/>
              <a:t> so on.  </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F91A0-5B0B-4321-B2CD-795B1F6DDCB2}"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a:xfrm>
            <a:off x="0" y="8685213"/>
            <a:ext cx="2971800" cy="457200"/>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AU" b="0" strike="noStrike" kern="1200" cap="none" spc="0" normalizeH="0" baseline="0" noProof="0">
              <a:ln>
                <a:noFill/>
              </a:ln>
              <a:solidFill>
                <a:srgbClr val="FF7E00"/>
              </a:solidFill>
              <a:effectLst/>
              <a:uLnTx/>
              <a:uFillTx/>
              <a:latin typeface="Times New Roman" panose="02020603050405020304" pitchFamily="18" charset="0"/>
              <a:ea typeface="+mn-ea"/>
              <a:cs typeface="+mn-cs"/>
            </a:endParaRPr>
          </a:p>
        </p:txBody>
      </p:sp>
      <p:sp>
        <p:nvSpPr>
          <p:cNvPr id="6" name="Header Placeholder 5"/>
          <p:cNvSpPr>
            <a:spLocks noGrp="1"/>
          </p:cNvSpPr>
          <p:nvPr>
            <p:ph type="hdr" sz="quarter"/>
          </p:nvPr>
        </p:nvSpPr>
        <p:spPr>
          <a:xfrm>
            <a:off x="0" y="0"/>
            <a:ext cx="2971800" cy="457200"/>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AU" b="0" strike="noStrike" kern="1200" cap="none" spc="0" normalizeH="0" baseline="0" noProof="0">
              <a:ln>
                <a:noFill/>
              </a:ln>
              <a:solidFill>
                <a:srgbClr val="FF7E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23639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endParaRPr lang="en-AU"/>
          </a:p>
        </p:txBody>
      </p:sp>
      <p:sp>
        <p:nvSpPr>
          <p:cNvPr id="5" name="Slide Number Placeholder 4"/>
          <p:cNvSpPr>
            <a:spLocks noGrp="1"/>
          </p:cNvSpPr>
          <p:nvPr>
            <p:ph type="sldNum" sz="quarter" idx="5"/>
          </p:nvPr>
        </p:nvSpPr>
        <p:spPr/>
        <p:txBody>
          <a:bodyPr/>
          <a:lstStyle/>
          <a:p>
            <a:fld id="{8437CC4E-B01E-4A3D-AD6E-E5F823AF005B}" type="slidenum">
              <a:rPr lang="en-AU" smtClean="0"/>
              <a:t>32</a:t>
            </a:fld>
            <a:endParaRPr lang="en-AU"/>
          </a:p>
        </p:txBody>
      </p:sp>
      <p:sp>
        <p:nvSpPr>
          <p:cNvPr id="6" name="Footer Placeholder 5">
            <a:extLst>
              <a:ext uri="{FF2B5EF4-FFF2-40B4-BE49-F238E27FC236}">
                <a16:creationId xmlns:a16="http://schemas.microsoft.com/office/drawing/2014/main" id="{0B1BD6E7-0329-9A9C-C865-6CC1D2A5FFB6}"/>
              </a:ext>
            </a:extLst>
          </p:cNvPr>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7" name="Header Placeholder 6">
            <a:extLst>
              <a:ext uri="{FF2B5EF4-FFF2-40B4-BE49-F238E27FC236}">
                <a16:creationId xmlns:a16="http://schemas.microsoft.com/office/drawing/2014/main" id="{D09CAA6C-59FC-09FA-BDBB-3539CF2C8AD1}"/>
              </a:ext>
            </a:extLst>
          </p:cNvPr>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3241217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My name is Christine </a:t>
            </a:r>
            <a:r>
              <a:rPr lang="en-AU" sz="1200" dirty="0" err="1"/>
              <a:t>Urbanowski</a:t>
            </a:r>
            <a:r>
              <a:rPr lang="en-AU" sz="1200" dirty="0"/>
              <a:t> and I have been interviewing families in this study every year since 2008</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 get to see the children grow, many of them are taller than me now, and to ask them how they are going and what are they doing and to celebrate their achievements</a:t>
            </a:r>
          </a:p>
          <a:p>
            <a:endParaRPr lang="en-AU" dirty="0"/>
          </a:p>
        </p:txBody>
      </p:sp>
      <p:sp>
        <p:nvSpPr>
          <p:cNvPr id="7" name="Date Placeholder 6"/>
          <p:cNvSpPr>
            <a:spLocks noGrp="1"/>
          </p:cNvSpPr>
          <p:nvPr>
            <p:ph type="dt" idx="10"/>
          </p:nvPr>
        </p:nvSpPr>
        <p:spPr/>
        <p:txBody>
          <a:bodyPr/>
          <a:lstStyle/>
          <a:p>
            <a:endParaRPr lang="en-AU" dirty="0"/>
          </a:p>
        </p:txBody>
      </p:sp>
      <p:sp>
        <p:nvSpPr>
          <p:cNvPr id="8" name="Slide Number Placeholder 7"/>
          <p:cNvSpPr>
            <a:spLocks noGrp="1"/>
          </p:cNvSpPr>
          <p:nvPr>
            <p:ph type="sldNum" sz="quarter" idx="11"/>
          </p:nvPr>
        </p:nvSpPr>
        <p:spPr/>
        <p:txBody>
          <a:bodyPr/>
          <a:lstStyle/>
          <a:p>
            <a:fld id="{8437CC4E-B01E-4A3D-AD6E-E5F823AF005B}" type="slidenum">
              <a:rPr lang="en-AU" smtClean="0"/>
              <a:t>4</a:t>
            </a:fld>
            <a:endParaRPr lang="en-AU" dirty="0"/>
          </a:p>
        </p:txBody>
      </p:sp>
      <p:sp>
        <p:nvSpPr>
          <p:cNvPr id="4" name="Footer Placeholder 3"/>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5" name="Header Placeholder 4"/>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27310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0"/>
          </p:nvPr>
        </p:nvSpPr>
        <p:spPr/>
        <p:txBody>
          <a:bodyPr/>
          <a:lstStyle/>
          <a:p>
            <a:endParaRPr lang="en-AU"/>
          </a:p>
        </p:txBody>
      </p:sp>
      <p:sp>
        <p:nvSpPr>
          <p:cNvPr id="5" name="Slide Number Placeholder 4"/>
          <p:cNvSpPr>
            <a:spLocks noGrp="1"/>
          </p:cNvSpPr>
          <p:nvPr>
            <p:ph type="sldNum" sz="quarter" idx="11"/>
          </p:nvPr>
        </p:nvSpPr>
        <p:spPr/>
        <p:txBody>
          <a:bodyPr/>
          <a:lstStyle/>
          <a:p>
            <a:fld id="{8437CC4E-B01E-4A3D-AD6E-E5F823AF005B}" type="slidenum">
              <a:rPr lang="en-AU" smtClean="0"/>
              <a:t>5</a:t>
            </a:fld>
            <a:endParaRPr lang="en-AU"/>
          </a:p>
        </p:txBody>
      </p:sp>
      <p:sp>
        <p:nvSpPr>
          <p:cNvPr id="6" name="Footer Placeholder 5"/>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7" name="Header Placeholder 6"/>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4175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en-AU" sz="1000" dirty="0">
                <a:effectLst/>
                <a:latin typeface="+mn-lt"/>
                <a:ea typeface="Times New Roman" panose="02020603050405020304" pitchFamily="18" charset="0"/>
              </a:rPr>
              <a:t>Associate Professor </a:t>
            </a:r>
            <a:r>
              <a:rPr lang="en-AU" sz="1000" b="0" i="0" dirty="0">
                <a:solidFill>
                  <a:srgbClr val="5F6368"/>
                </a:solidFill>
                <a:effectLst/>
                <a:latin typeface="+mn-lt"/>
              </a:rPr>
              <a:t>Kalinda</a:t>
            </a:r>
            <a:r>
              <a:rPr lang="en-AU" sz="1000" b="1" i="0" dirty="0">
                <a:solidFill>
                  <a:srgbClr val="5F6368"/>
                </a:solidFill>
                <a:effectLst/>
                <a:latin typeface="+mn-lt"/>
              </a:rPr>
              <a:t> </a:t>
            </a:r>
            <a:r>
              <a:rPr lang="en-AU" sz="1000" dirty="0">
                <a:effectLst/>
                <a:latin typeface="+mn-lt"/>
                <a:ea typeface="Times New Roman" panose="02020603050405020304" pitchFamily="18" charset="0"/>
              </a:rPr>
              <a:t>Griffiths </a:t>
            </a:r>
            <a:r>
              <a:rPr lang="en-AU" sz="1000" b="0" i="0" dirty="0">
                <a:solidFill>
                  <a:srgbClr val="4D5156"/>
                </a:solidFill>
                <a:effectLst/>
                <a:latin typeface="+mn-lt"/>
              </a:rPr>
              <a:t>is a Yawuru woman of Broome, </a:t>
            </a:r>
            <a:r>
              <a:rPr lang="en-AU" sz="1000" dirty="0">
                <a:effectLst/>
                <a:latin typeface="+mn-lt"/>
                <a:ea typeface="Times New Roman" panose="02020603050405020304" pitchFamily="18" charset="0"/>
              </a:rPr>
              <a:t>is the Director Poche SA+NT - Flinders University, is an early career Scientia Lecturer at the Centre for Big Data Research at UNSW, holds an honorary position at Menzies School of Health Research and is a visiting Fellow at the University of NSW. She is also Aboriginal and Torres Strait Islander Research and Education Lead at the Victorian Comprehensive Cancer Centre Alliance. Associate Professor Griffiths is an epidemiologist who has worked in the research sector in a number of roles for over 25 years. </a:t>
            </a:r>
            <a:endParaRPr lang="en-AU" sz="1000" dirty="0">
              <a:latin typeface="+mn-lt"/>
            </a:endParaRPr>
          </a:p>
        </p:txBody>
      </p:sp>
      <p:sp>
        <p:nvSpPr>
          <p:cNvPr id="4" name="Date Placeholder 3"/>
          <p:cNvSpPr>
            <a:spLocks noGrp="1"/>
          </p:cNvSpPr>
          <p:nvPr>
            <p:ph type="dt" idx="10"/>
          </p:nvPr>
        </p:nvSpPr>
        <p:spPr/>
        <p:txBody>
          <a:bodyPr/>
          <a:lstStyle/>
          <a:p>
            <a:endParaRPr lang="en-AU"/>
          </a:p>
        </p:txBody>
      </p:sp>
      <p:sp>
        <p:nvSpPr>
          <p:cNvPr id="5" name="Slide Number Placeholder 4"/>
          <p:cNvSpPr>
            <a:spLocks noGrp="1"/>
          </p:cNvSpPr>
          <p:nvPr>
            <p:ph type="sldNum" sz="quarter" idx="11"/>
          </p:nvPr>
        </p:nvSpPr>
        <p:spPr/>
        <p:txBody>
          <a:bodyPr/>
          <a:lstStyle/>
          <a:p>
            <a:fld id="{8437CC4E-B01E-4A3D-AD6E-E5F823AF005B}" type="slidenum">
              <a:rPr lang="en-AU" smtClean="0"/>
              <a:t>6</a:t>
            </a:fld>
            <a:endParaRPr lang="en-AU"/>
          </a:p>
        </p:txBody>
      </p:sp>
      <p:sp>
        <p:nvSpPr>
          <p:cNvPr id="6" name="Footer Placeholder 5"/>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7" name="Header Placeholder 6"/>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137298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en-AU" dirty="0"/>
          </a:p>
        </p:txBody>
      </p:sp>
      <p:sp>
        <p:nvSpPr>
          <p:cNvPr id="7" name="Date Placeholder 6"/>
          <p:cNvSpPr>
            <a:spLocks noGrp="1"/>
          </p:cNvSpPr>
          <p:nvPr>
            <p:ph type="dt" idx="10"/>
          </p:nvPr>
        </p:nvSpPr>
        <p:spPr/>
        <p:txBody>
          <a:bodyPr/>
          <a:lstStyle/>
          <a:p>
            <a:endParaRPr lang="en-AU" dirty="0"/>
          </a:p>
        </p:txBody>
      </p:sp>
      <p:sp>
        <p:nvSpPr>
          <p:cNvPr id="8" name="Slide Number Placeholder 7"/>
          <p:cNvSpPr>
            <a:spLocks noGrp="1"/>
          </p:cNvSpPr>
          <p:nvPr>
            <p:ph type="sldNum" sz="quarter" idx="11"/>
          </p:nvPr>
        </p:nvSpPr>
        <p:spPr/>
        <p:txBody>
          <a:bodyPr/>
          <a:lstStyle/>
          <a:p>
            <a:fld id="{8437CC4E-B01E-4A3D-AD6E-E5F823AF005B}" type="slidenum">
              <a:rPr lang="en-AU" smtClean="0"/>
              <a:t>7</a:t>
            </a:fld>
            <a:endParaRPr lang="en-AU" dirty="0"/>
          </a:p>
        </p:txBody>
      </p:sp>
      <p:sp>
        <p:nvSpPr>
          <p:cNvPr id="4" name="Footer Placeholder 3"/>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5" name="Header Placeholder 4"/>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380397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en-AU" sz="1050" dirty="0"/>
              <a:t>We were not able to interview face to face in Wave 13 – the COVID year and since then we have done some interviews by phone and online self complete but we still get the best response by going out to families</a:t>
            </a:r>
          </a:p>
        </p:txBody>
      </p:sp>
      <p:sp>
        <p:nvSpPr>
          <p:cNvPr id="7" name="Date Placeholder 6"/>
          <p:cNvSpPr>
            <a:spLocks noGrp="1"/>
          </p:cNvSpPr>
          <p:nvPr>
            <p:ph type="dt" idx="10"/>
          </p:nvPr>
        </p:nvSpPr>
        <p:spPr/>
        <p:txBody>
          <a:bodyPr/>
          <a:lstStyle/>
          <a:p>
            <a:endParaRPr lang="en-AU" dirty="0"/>
          </a:p>
        </p:txBody>
      </p:sp>
      <p:sp>
        <p:nvSpPr>
          <p:cNvPr id="8" name="Slide Number Placeholder 7"/>
          <p:cNvSpPr>
            <a:spLocks noGrp="1"/>
          </p:cNvSpPr>
          <p:nvPr>
            <p:ph type="sldNum" sz="quarter" idx="11"/>
          </p:nvPr>
        </p:nvSpPr>
        <p:spPr/>
        <p:txBody>
          <a:bodyPr/>
          <a:lstStyle/>
          <a:p>
            <a:fld id="{8437CC4E-B01E-4A3D-AD6E-E5F823AF005B}" type="slidenum">
              <a:rPr lang="en-AU" smtClean="0"/>
              <a:t>8</a:t>
            </a:fld>
            <a:endParaRPr lang="en-AU" dirty="0"/>
          </a:p>
        </p:txBody>
      </p:sp>
      <p:sp>
        <p:nvSpPr>
          <p:cNvPr id="4" name="Footer Placeholder 3"/>
          <p:cNvSpPr>
            <a:spLocks noGrp="1"/>
          </p:cNvSpPr>
          <p:nvPr>
            <p:ph type="ftr" sz="quarter" idx="4"/>
          </p:nvPr>
        </p:nvSpPr>
        <p:spPr>
          <a:xfrm>
            <a:off x="4" y="6456611"/>
            <a:ext cx="4301543" cy="339884"/>
          </a:xfrm>
        </p:spPr>
        <p:txBody>
          <a:bodyPr/>
          <a:lstStyle/>
          <a:p>
            <a:endParaRPr lang="en-AU" b="0">
              <a:solidFill>
                <a:srgbClr val="FF7E00"/>
              </a:solidFill>
              <a:latin typeface="Times New Roman" panose="02020603050405020304" pitchFamily="18" charset="0"/>
            </a:endParaRPr>
          </a:p>
        </p:txBody>
      </p:sp>
      <p:sp>
        <p:nvSpPr>
          <p:cNvPr id="5" name="Header Placeholder 4"/>
          <p:cNvSpPr>
            <a:spLocks noGrp="1"/>
          </p:cNvSpPr>
          <p:nvPr>
            <p:ph type="hdr" sz="quarter"/>
          </p:nvPr>
        </p:nvSpPr>
        <p:spPr>
          <a:xfrm>
            <a:off x="4" y="0"/>
            <a:ext cx="4301543" cy="339884"/>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1502135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A86B6DC-C6E8-4C0E-BB91-7552B26E558C}" type="slidenum">
              <a:rPr lang="en-AU" smtClean="0"/>
              <a:t>9</a:t>
            </a:fld>
            <a:endParaRPr lang="en-AU"/>
          </a:p>
        </p:txBody>
      </p:sp>
      <p:sp>
        <p:nvSpPr>
          <p:cNvPr id="5" name="Footer Placeholder 4"/>
          <p:cNvSpPr>
            <a:spLocks noGrp="1"/>
          </p:cNvSpPr>
          <p:nvPr>
            <p:ph type="ftr" sz="quarter" idx="4"/>
          </p:nvPr>
        </p:nvSpPr>
        <p:spPr>
          <a:xfrm>
            <a:off x="0" y="9428584"/>
            <a:ext cx="2945660" cy="498055"/>
          </a:xfrm>
        </p:spPr>
        <p:txBody>
          <a:bodyPr/>
          <a:lstStyle/>
          <a:p>
            <a:endParaRPr lang="en-AU" b="0">
              <a:solidFill>
                <a:srgbClr val="FF7E00"/>
              </a:solidFill>
              <a:latin typeface="Times New Roman" panose="02020603050405020304" pitchFamily="18" charset="0"/>
            </a:endParaRPr>
          </a:p>
        </p:txBody>
      </p:sp>
      <p:sp>
        <p:nvSpPr>
          <p:cNvPr id="6" name="Header Placeholder 5"/>
          <p:cNvSpPr>
            <a:spLocks noGrp="1"/>
          </p:cNvSpPr>
          <p:nvPr>
            <p:ph type="hdr" sz="quarter"/>
          </p:nvPr>
        </p:nvSpPr>
        <p:spPr>
          <a:xfrm>
            <a:off x="0" y="1"/>
            <a:ext cx="2945660" cy="498056"/>
          </a:xfrm>
        </p:spPr>
        <p:txBody>
          <a:bodyPr/>
          <a:lstStyle/>
          <a:p>
            <a:endParaRPr lang="en-AU" b="0">
              <a:solidFill>
                <a:srgbClr val="FF7E00"/>
              </a:solidFill>
              <a:latin typeface="Times New Roman" panose="02020603050405020304" pitchFamily="18" charset="0"/>
            </a:endParaRPr>
          </a:p>
        </p:txBody>
      </p:sp>
    </p:spTree>
    <p:extLst>
      <p:ext uri="{BB962C8B-B14F-4D97-AF65-F5344CB8AC3E}">
        <p14:creationId xmlns:p14="http://schemas.microsoft.com/office/powerpoint/2010/main" val="2542370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without silhouettes ">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812800" y="1371600"/>
            <a:ext cx="10668000" cy="609600"/>
          </a:xfrm>
          <a:prstGeom prst="rect">
            <a:avLst/>
          </a:prstGeom>
        </p:spPr>
        <p:txBody>
          <a:bodyPr/>
          <a:lstStyle>
            <a:lvl1pPr marL="0" indent="0">
              <a:buNone/>
              <a:defRPr sz="3200" baseline="0">
                <a:solidFill>
                  <a:srgbClr val="FAA41A"/>
                </a:solidFill>
                <a:latin typeface="Futura Medium" pitchFamily="34" charset="0"/>
              </a:defRPr>
            </a:lvl1pPr>
          </a:lstStyle>
          <a:p>
            <a:pPr lvl="0"/>
            <a:r>
              <a:rPr lang="en-AU" dirty="0"/>
              <a:t>Title of slide</a:t>
            </a:r>
            <a:endParaRPr lang="en-US" dirty="0"/>
          </a:p>
        </p:txBody>
      </p:sp>
      <p:sp>
        <p:nvSpPr>
          <p:cNvPr id="8" name="Slide Number Placeholder 2"/>
          <p:cNvSpPr>
            <a:spLocks noGrp="1"/>
          </p:cNvSpPr>
          <p:nvPr>
            <p:ph type="sldNum" sz="quarter" idx="10"/>
          </p:nvPr>
        </p:nvSpPr>
        <p:spPr>
          <a:xfrm>
            <a:off x="11074400" y="6248400"/>
            <a:ext cx="730883" cy="304800"/>
          </a:xfrm>
          <a:prstGeom prst="rect">
            <a:avLst/>
          </a:prstGeom>
        </p:spPr>
        <p:txBody>
          <a:bodyPr/>
          <a:lstStyle/>
          <a:p>
            <a:fld id="{EF10AA22-7383-4F49-87C9-FE0A84CB7966}" type="slidenum">
              <a:rPr lang="en-AU" smtClean="0"/>
              <a:pPr/>
              <a:t>‹#›</a:t>
            </a:fld>
            <a:endParaRPr lang="en-AU" dirty="0"/>
          </a:p>
        </p:txBody>
      </p:sp>
      <p:sp>
        <p:nvSpPr>
          <p:cNvPr id="9" name="Text Placeholder 8"/>
          <p:cNvSpPr>
            <a:spLocks noGrp="1"/>
          </p:cNvSpPr>
          <p:nvPr>
            <p:ph type="body" sz="quarter" idx="13"/>
          </p:nvPr>
        </p:nvSpPr>
        <p:spPr>
          <a:xfrm>
            <a:off x="812800" y="2209800"/>
            <a:ext cx="10668000" cy="3505200"/>
          </a:xfrm>
          <a:prstGeom prst="rect">
            <a:avLst/>
          </a:prstGeom>
        </p:spPr>
        <p:txBody>
          <a:bodyPr/>
          <a:lstStyle>
            <a:lvl1pPr>
              <a:defRPr>
                <a:latin typeface="Futura Bk BT" pitchFamily="34" charset="0"/>
              </a:defRPr>
            </a:lvl1pPr>
            <a:lvl2pPr>
              <a:defRPr>
                <a:latin typeface="Futura Bk BT" pitchFamily="34" charset="0"/>
              </a:defRPr>
            </a:lvl2pPr>
            <a:lvl3pPr>
              <a:defRPr>
                <a:latin typeface="Futura Bk BT" pitchFamily="34" charset="0"/>
              </a:defRPr>
            </a:lvl3pPr>
            <a:lvl4pPr>
              <a:defRPr>
                <a:latin typeface="Futura Bk BT" pitchFamily="34" charset="0"/>
              </a:defRPr>
            </a:lvl4pPr>
            <a:lvl5pPr>
              <a:defRPr>
                <a:latin typeface="Futura Bk B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14"/>
          </p:nvPr>
        </p:nvSpPr>
        <p:spPr>
          <a:xfrm>
            <a:off x="4165600" y="6356351"/>
            <a:ext cx="38608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10958034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
        <p:nvSpPr>
          <p:cNvPr id="6" name="Slide Number Placeholder 5"/>
          <p:cNvSpPr>
            <a:spLocks noGrp="1"/>
          </p:cNvSpPr>
          <p:nvPr>
            <p:ph type="sldNum" sz="quarter" idx="12"/>
          </p:nvPr>
        </p:nvSpPr>
        <p:spPr/>
        <p:txBody>
          <a:bodyPr/>
          <a:lstStyle/>
          <a:p>
            <a:fld id="{61F885AA-9A1D-40C4-887A-03269590BBD7}" type="slidenum">
              <a:rPr lang="en-AU" smtClean="0"/>
              <a:t>‹#›</a:t>
            </a:fld>
            <a:endParaRPr lang="en-AU"/>
          </a:p>
        </p:txBody>
      </p:sp>
    </p:spTree>
    <p:extLst>
      <p:ext uri="{BB962C8B-B14F-4D97-AF65-F5344CB8AC3E}">
        <p14:creationId xmlns:p14="http://schemas.microsoft.com/office/powerpoint/2010/main" val="279670946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ull Page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074400" y="6248400"/>
            <a:ext cx="730883" cy="304800"/>
          </a:xfrm>
          <a:prstGeom prst="rect">
            <a:avLst/>
          </a:prstGeom>
        </p:spPr>
        <p:txBody>
          <a:bodyPr/>
          <a:lstStyle/>
          <a:p>
            <a:fld id="{EF10AA22-7383-4F49-87C9-FE0A84CB7966}" type="slidenum">
              <a:rPr lang="en-AU" smtClean="0"/>
              <a:pPr/>
              <a:t>‹#›</a:t>
            </a:fld>
            <a:endParaRPr lang="en-AU" dirty="0"/>
          </a:p>
        </p:txBody>
      </p:sp>
      <p:sp>
        <p:nvSpPr>
          <p:cNvPr id="7" name="Text Placeholder 6"/>
          <p:cNvSpPr>
            <a:spLocks noGrp="1"/>
          </p:cNvSpPr>
          <p:nvPr>
            <p:ph type="body" sz="quarter" idx="11" hasCustomPrompt="1"/>
          </p:nvPr>
        </p:nvSpPr>
        <p:spPr>
          <a:xfrm>
            <a:off x="812800" y="1371600"/>
            <a:ext cx="10668000" cy="609600"/>
          </a:xfrm>
          <a:prstGeom prst="rect">
            <a:avLst/>
          </a:prstGeom>
        </p:spPr>
        <p:txBody>
          <a:bodyPr/>
          <a:lstStyle>
            <a:lvl1pPr marL="0" indent="0">
              <a:buNone/>
              <a:defRPr sz="3200" baseline="0">
                <a:solidFill>
                  <a:srgbClr val="FAA41A"/>
                </a:solidFill>
                <a:latin typeface="Futura Medium" pitchFamily="34" charset="0"/>
              </a:defRPr>
            </a:lvl1pPr>
          </a:lstStyle>
          <a:p>
            <a:pPr lvl="0"/>
            <a:r>
              <a:rPr lang="en-AU" dirty="0"/>
              <a:t>Title of slide</a:t>
            </a:r>
            <a:endParaRPr lang="en-US" dirty="0"/>
          </a:p>
        </p:txBody>
      </p:sp>
      <p:sp>
        <p:nvSpPr>
          <p:cNvPr id="9" name="Text Placeholder 8"/>
          <p:cNvSpPr>
            <a:spLocks noGrp="1"/>
          </p:cNvSpPr>
          <p:nvPr>
            <p:ph type="body" sz="quarter" idx="12"/>
          </p:nvPr>
        </p:nvSpPr>
        <p:spPr>
          <a:xfrm>
            <a:off x="812800" y="2209800"/>
            <a:ext cx="10668000" cy="3505200"/>
          </a:xfrm>
          <a:prstGeom prst="rect">
            <a:avLst/>
          </a:prstGeom>
        </p:spPr>
        <p:txBody>
          <a:bodyPr/>
          <a:lstStyle>
            <a:lvl1pPr>
              <a:defRPr>
                <a:latin typeface="Futura Bk BT" pitchFamily="34" charset="0"/>
              </a:defRPr>
            </a:lvl1pPr>
            <a:lvl2pPr>
              <a:defRPr>
                <a:latin typeface="Futura Bk BT" pitchFamily="34" charset="0"/>
              </a:defRPr>
            </a:lvl2pPr>
            <a:lvl3pPr>
              <a:defRPr>
                <a:latin typeface="Futura Bk BT" pitchFamily="34" charset="0"/>
              </a:defRPr>
            </a:lvl3pPr>
            <a:lvl4pPr>
              <a:defRPr>
                <a:latin typeface="Futura Bk BT" pitchFamily="34" charset="0"/>
              </a:defRPr>
            </a:lvl4pPr>
            <a:lvl5pPr>
              <a:defRPr>
                <a:latin typeface="Futura Bk B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3600" y="4943460"/>
            <a:ext cx="3639195" cy="1637176"/>
          </a:xfrm>
          <a:prstGeom prst="rect">
            <a:avLst/>
          </a:prstGeom>
        </p:spPr>
      </p:pic>
      <p:sp>
        <p:nvSpPr>
          <p:cNvPr id="2" name="Footer Placeholder 1"/>
          <p:cNvSpPr>
            <a:spLocks noGrp="1"/>
          </p:cNvSpPr>
          <p:nvPr>
            <p:ph type="ftr" sz="quarter" idx="13"/>
          </p:nvPr>
        </p:nvSpPr>
        <p:spPr>
          <a:xfrm>
            <a:off x="4165600" y="6356351"/>
            <a:ext cx="38608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22285482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Quote/Breakout">
    <p:spTree>
      <p:nvGrpSpPr>
        <p:cNvPr id="1" name=""/>
        <p:cNvGrpSpPr/>
        <p:nvPr/>
      </p:nvGrpSpPr>
      <p:grpSpPr>
        <a:xfrm>
          <a:off x="0" y="0"/>
          <a:ext cx="0" cy="0"/>
          <a:chOff x="0" y="0"/>
          <a:chExt cx="0" cy="0"/>
        </a:xfrm>
      </p:grpSpPr>
      <p:sp>
        <p:nvSpPr>
          <p:cNvPr id="10" name="Subtitle 2"/>
          <p:cNvSpPr>
            <a:spLocks noGrp="1"/>
          </p:cNvSpPr>
          <p:nvPr>
            <p:ph type="subTitle" idx="1" hasCustomPrompt="1"/>
          </p:nvPr>
        </p:nvSpPr>
        <p:spPr>
          <a:xfrm>
            <a:off x="812800" y="3124200"/>
            <a:ext cx="8160000" cy="1080000"/>
          </a:xfrm>
          <a:prstGeom prst="rect">
            <a:avLst/>
          </a:prstGeom>
        </p:spPr>
        <p:txBody>
          <a:bodyPr/>
          <a:lstStyle>
            <a:lvl1pPr marL="0" indent="0" algn="l">
              <a:lnSpc>
                <a:spcPct val="95000"/>
              </a:lnSpc>
              <a:spcBef>
                <a:spcPts val="0"/>
              </a:spcBef>
              <a:buNone/>
              <a:defRPr sz="2000" i="0">
                <a:solidFill>
                  <a:schemeClr val="bg1"/>
                </a:solidFill>
                <a:latin typeface="Futura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This is a divider page</a:t>
            </a:r>
            <a:endParaRPr lang="en-AU" dirty="0"/>
          </a:p>
        </p:txBody>
      </p:sp>
      <p:sp>
        <p:nvSpPr>
          <p:cNvPr id="14" name="Text Placeholder 13"/>
          <p:cNvSpPr>
            <a:spLocks noGrp="1"/>
          </p:cNvSpPr>
          <p:nvPr>
            <p:ph type="body" sz="quarter" idx="10" hasCustomPrompt="1"/>
          </p:nvPr>
        </p:nvSpPr>
        <p:spPr>
          <a:xfrm>
            <a:off x="812800" y="1524000"/>
            <a:ext cx="8940800" cy="1447800"/>
          </a:xfrm>
          <a:prstGeom prst="rect">
            <a:avLst/>
          </a:prstGeom>
        </p:spPr>
        <p:txBody>
          <a:bodyPr/>
          <a:lstStyle>
            <a:lvl1pPr marL="0" indent="0">
              <a:buNone/>
              <a:defRPr sz="4000" baseline="0">
                <a:solidFill>
                  <a:schemeClr val="bg1"/>
                </a:solidFill>
                <a:latin typeface="Futura Medium" pitchFamily="34" charset="0"/>
              </a:defRPr>
            </a:lvl1pPr>
          </a:lstStyle>
          <a:p>
            <a:pPr lvl="0"/>
            <a:r>
              <a:rPr lang="en-AU" dirty="0"/>
              <a:t>This is a divider page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8"/>
            <a:ext cx="12192000" cy="685746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20800" y="4038600"/>
            <a:ext cx="5819947" cy="2618236"/>
          </a:xfrm>
          <a:prstGeom prst="rect">
            <a:avLst/>
          </a:prstGeom>
        </p:spPr>
      </p:pic>
      <p:sp>
        <p:nvSpPr>
          <p:cNvPr id="2" name="Footer Placeholder 1"/>
          <p:cNvSpPr>
            <a:spLocks noGrp="1"/>
          </p:cNvSpPr>
          <p:nvPr>
            <p:ph type="ftr" sz="quarter" idx="11"/>
          </p:nvPr>
        </p:nvSpPr>
        <p:spPr>
          <a:xfrm>
            <a:off x="4165600" y="6356351"/>
            <a:ext cx="38608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43153851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AU"/>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
        <p:nvSpPr>
          <p:cNvPr id="5" name="Slide Number Placeholder 4"/>
          <p:cNvSpPr>
            <a:spLocks noGrp="1"/>
          </p:cNvSpPr>
          <p:nvPr>
            <p:ph type="sldNum" sz="quarter" idx="12"/>
          </p:nvPr>
        </p:nvSpPr>
        <p:spPr/>
        <p:txBody>
          <a:bodyPr/>
          <a:lstStyle/>
          <a:p>
            <a:fld id="{61F885AA-9A1D-40C4-887A-03269590BBD7}" type="slidenum">
              <a:rPr lang="en-AU" smtClean="0"/>
              <a:t>‹#›</a:t>
            </a:fld>
            <a:endParaRPr lang="en-AU"/>
          </a:p>
        </p:txBody>
      </p:sp>
    </p:spTree>
    <p:extLst>
      <p:ext uri="{BB962C8B-B14F-4D97-AF65-F5344CB8AC3E}">
        <p14:creationId xmlns:p14="http://schemas.microsoft.com/office/powerpoint/2010/main" val="109677321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DC25E2EC-26E0-46DF-9A66-2DBC7B1ADEAF}" type="datetime1">
              <a:rPr lang="en-AU" smtClean="0"/>
              <a:t>30/05/2024</a:t>
            </a:fld>
            <a:endParaRPr lang="en-AU"/>
          </a:p>
        </p:txBody>
      </p:sp>
      <p:sp>
        <p:nvSpPr>
          <p:cNvPr id="3" name="Footer Placeholder 2"/>
          <p:cNvSpPr>
            <a:spLocks noGrp="1"/>
          </p:cNvSpPr>
          <p:nvPr>
            <p:ph type="ftr" sz="quarter" idx="11"/>
          </p:nvPr>
        </p:nvSpPr>
        <p:spPr/>
        <p:txBody>
          <a:bodyPr/>
          <a:lstStyle>
            <a:lvl1pPr algn="ctr">
              <a:defRPr sz="1200" b="1" i="0" u="none">
                <a:solidFill>
                  <a:srgbClr val="FF0000"/>
                </a:solidFill>
                <a:latin typeface="Arial" panose="020B0604020202020204" pitchFamily="34" charset="0"/>
              </a:defRPr>
            </a:lvl1pPr>
          </a:lstStyle>
          <a:p>
            <a:r>
              <a:rPr lang="en-AU"/>
              <a:t>Indigenous Data Sovereignty in the APS</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a:p>
        </p:txBody>
      </p:sp>
    </p:spTree>
    <p:extLst>
      <p:ext uri="{BB962C8B-B14F-4D97-AF65-F5344CB8AC3E}">
        <p14:creationId xmlns:p14="http://schemas.microsoft.com/office/powerpoint/2010/main" val="3831467365"/>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124200" y="6356352"/>
            <a:ext cx="2895600" cy="365125"/>
          </a:xfrm>
          <a:prstGeom prst="rect">
            <a:avLst/>
          </a:prstGeom>
        </p:spPr>
        <p:txBody>
          <a:bodyPr/>
          <a:lstStyle>
            <a:lvl1pPr algn="ctr">
              <a:defRPr sz="1200" b="1" i="0" u="none">
                <a:solidFill>
                  <a:srgbClr val="FF0000"/>
                </a:solidFill>
                <a:latin typeface="Arial" panose="020B0604020202020204" pitchFamily="34" charset="0"/>
              </a:defRPr>
            </a:lvl1pPr>
          </a:lstStyle>
          <a:p>
            <a:endParaRPr lang="en-AU"/>
          </a:p>
        </p:txBody>
      </p:sp>
    </p:spTree>
    <p:extLst>
      <p:ext uri="{BB962C8B-B14F-4D97-AF65-F5344CB8AC3E}">
        <p14:creationId xmlns:p14="http://schemas.microsoft.com/office/powerpoint/2010/main" val="36613197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lide Number Placeholder 2"/>
          <p:cNvSpPr>
            <a:spLocks noGrp="1"/>
          </p:cNvSpPr>
          <p:nvPr>
            <p:ph type="sldNum" sz="quarter" idx="4"/>
          </p:nvPr>
        </p:nvSpPr>
        <p:spPr>
          <a:xfrm>
            <a:off x="11074400" y="6248400"/>
            <a:ext cx="730883" cy="304800"/>
          </a:xfrm>
          <a:prstGeom prst="rect">
            <a:avLst/>
          </a:prstGeom>
        </p:spPr>
        <p:txBody>
          <a:bodyPr/>
          <a:lstStyle/>
          <a:p>
            <a:fld id="{61F885AA-9A1D-40C4-887A-03269590BBD7}" type="slidenum">
              <a:rPr lang="en-AU" smtClean="0"/>
              <a:t>‹#›</a:t>
            </a:fld>
            <a:endParaRPr lang="en-AU"/>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68"/>
            <a:ext cx="12192000" cy="6857464"/>
          </a:xfrm>
          <a:prstGeom prst="rect">
            <a:avLst/>
          </a:prstGeom>
        </p:spPr>
      </p:pic>
      <p:sp>
        <p:nvSpPr>
          <p:cNvPr id="3" name="JS SlideHeader"/>
          <p:cNvSpPr txBox="1"/>
          <p:nvPr userDrawn="1"/>
        </p:nvSpPr>
        <p:spPr>
          <a:xfrm>
            <a:off x="1219200" y="63501"/>
            <a:ext cx="9753600" cy="276999"/>
          </a:xfrm>
          <a:prstGeom prst="rect">
            <a:avLst/>
          </a:prstGeom>
          <a:noFill/>
        </p:spPr>
        <p:txBody>
          <a:bodyPr vert="horz" rtlCol="0">
            <a:spAutoFit/>
          </a:bodyPr>
          <a:lstStyle/>
          <a:p>
            <a:pPr algn="ctr"/>
            <a:endParaRPr lang="en-AU" sz="1200" b="1" i="0" u="none">
              <a:solidFill>
                <a:srgbClr val="FF0000"/>
              </a:solidFill>
              <a:latin typeface="Arial" panose="020B0604020202020204" pitchFamily="34" charset="0"/>
            </a:endParaRPr>
          </a:p>
        </p:txBody>
      </p:sp>
    </p:spTree>
    <p:extLst>
      <p:ext uri="{BB962C8B-B14F-4D97-AF65-F5344CB8AC3E}">
        <p14:creationId xmlns:p14="http://schemas.microsoft.com/office/powerpoint/2010/main" val="2259785658"/>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 id="2147483672" r:id="rId4"/>
    <p:sldLayoutId id="2147483673" r:id="rId5"/>
    <p:sldLayoutId id="2147483691" r:id="rId6"/>
    <p:sldLayoutId id="2147483677" r:id="rId7"/>
  </p:sldLayoutIdLst>
  <p:hf hdr="0" ftr="0" dt="0"/>
  <p:txStyles>
    <p:titleStyle>
      <a:lvl1pPr algn="l" defTabSz="914400" rtl="0" eaLnBrk="1" latinLnBrk="0" hangingPunct="1">
        <a:lnSpc>
          <a:spcPct val="80000"/>
        </a:lnSpc>
        <a:spcBef>
          <a:spcPct val="0"/>
        </a:spcBef>
        <a:buNone/>
        <a:defRPr sz="3600" kern="1200">
          <a:solidFill>
            <a:srgbClr val="78BE20"/>
          </a:solidFill>
          <a:latin typeface="+mj-lt"/>
          <a:ea typeface="+mj-ea"/>
          <a:cs typeface="+mj-cs"/>
        </a:defRPr>
      </a:lvl1pPr>
    </p:titleStyle>
    <p:bodyStyle>
      <a:lvl1pPr marL="266700" indent="-266700" algn="l" defTabSz="914400" rtl="0" eaLnBrk="1" latinLnBrk="0" hangingPunct="1">
        <a:lnSpc>
          <a:spcPct val="110000"/>
        </a:lnSpc>
        <a:spcBef>
          <a:spcPts val="1200"/>
        </a:spcBef>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2pPr>
      <a:lvl3pPr marL="8080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3pPr>
      <a:lvl4pPr marL="1074738" indent="-266700"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4pPr>
      <a:lvl5pPr marL="1339850" indent="-265113"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dss.gov.au/longitudinal-studies" TargetMode="External"/><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hyperlink" Target="mailto:LongitudinalStudies@dss.gov.au" TargetMode="External"/><Relationship Id="rId4" Type="http://schemas.openxmlformats.org/officeDocument/2006/relationships/hyperlink" Target="https://flosse.dss.gov.au/flossejspui/index.jsp" TargetMode="External"/><Relationship Id="rId9"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0918" y="0"/>
            <a:ext cx="91470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p:cNvSpPr>
            <a:spLocks noGrp="1"/>
          </p:cNvSpPr>
          <p:nvPr>
            <p:ph type="body" sz="quarter" idx="10"/>
          </p:nvPr>
        </p:nvSpPr>
        <p:spPr/>
        <p:txBody>
          <a:bodyPr/>
          <a:lstStyle/>
          <a:p>
            <a:endParaRPr lang="en-AU" dirty="0"/>
          </a:p>
        </p:txBody>
      </p:sp>
      <p:sp>
        <p:nvSpPr>
          <p:cNvPr id="5" name="TextBox 4"/>
          <p:cNvSpPr txBox="1"/>
          <p:nvPr/>
        </p:nvSpPr>
        <p:spPr>
          <a:xfrm>
            <a:off x="2783632" y="3933056"/>
            <a:ext cx="5832648" cy="369332"/>
          </a:xfrm>
          <a:prstGeom prst="rect">
            <a:avLst/>
          </a:prstGeom>
          <a:noFill/>
        </p:spPr>
        <p:txBody>
          <a:bodyPr wrap="square" rtlCol="0">
            <a:spAutoFit/>
          </a:bodyPr>
          <a:lstStyle/>
          <a:p>
            <a:r>
              <a:rPr lang="en-AU" dirty="0"/>
              <a:t>Social determinants of education</a:t>
            </a:r>
          </a:p>
        </p:txBody>
      </p:sp>
      <p:grpSp>
        <p:nvGrpSpPr>
          <p:cNvPr id="7" name="Group 6"/>
          <p:cNvGrpSpPr/>
          <p:nvPr/>
        </p:nvGrpSpPr>
        <p:grpSpPr>
          <a:xfrm>
            <a:off x="0" y="-99392"/>
            <a:ext cx="12192000" cy="7449411"/>
            <a:chOff x="-3082" y="0"/>
            <a:chExt cx="9147082" cy="731454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 y="2537999"/>
              <a:ext cx="9147082" cy="477654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2" y="0"/>
              <a:ext cx="9147082" cy="4320000"/>
            </a:xfrm>
            <a:prstGeom prst="rect">
              <a:avLst/>
            </a:prstGeom>
          </p:spPr>
        </p:pic>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409" y="1580467"/>
            <a:ext cx="3755050" cy="76313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0258" y="5210054"/>
            <a:ext cx="1877742" cy="111077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403276">
            <a:off x="8010179" y="287521"/>
            <a:ext cx="3955024" cy="3002211"/>
          </a:xfrm>
          <a:prstGeom prst="rect">
            <a:avLst/>
          </a:prstGeom>
        </p:spPr>
      </p:pic>
      <p:sp>
        <p:nvSpPr>
          <p:cNvPr id="10" name="TextBox 9"/>
          <p:cNvSpPr txBox="1"/>
          <p:nvPr/>
        </p:nvSpPr>
        <p:spPr>
          <a:xfrm>
            <a:off x="2438400" y="2343604"/>
            <a:ext cx="7620001" cy="3129823"/>
          </a:xfrm>
          <a:prstGeom prst="rect">
            <a:avLst/>
          </a:prstGeom>
          <a:noFill/>
        </p:spPr>
        <p:txBody>
          <a:bodyPr wrap="square" rtlCol="0">
            <a:spAutoFit/>
          </a:bodyPr>
          <a:lstStyle/>
          <a:p>
            <a:r>
              <a:rPr lang="en-AU" sz="2800" b="1" dirty="0"/>
              <a:t> </a:t>
            </a:r>
          </a:p>
          <a:p>
            <a:r>
              <a:rPr lang="en-AU" sz="2800" b="1" i="1" dirty="0"/>
              <a:t>Recent findings from</a:t>
            </a:r>
          </a:p>
          <a:p>
            <a:r>
              <a:rPr lang="en-AU" sz="2800" b="1" i="1" dirty="0"/>
              <a:t>Footprints in Time: the longitudinal study of Indigenous children (LSIC)</a:t>
            </a:r>
            <a:r>
              <a:rPr lang="en-AU" sz="2800" b="1" dirty="0"/>
              <a:t> </a:t>
            </a:r>
          </a:p>
          <a:p>
            <a:endParaRPr lang="en-AU" sz="2800" b="1" dirty="0"/>
          </a:p>
          <a:p>
            <a:r>
              <a:rPr lang="en-AU" sz="2400" b="1" dirty="0"/>
              <a:t>Christine </a:t>
            </a:r>
            <a:r>
              <a:rPr lang="en-AU" sz="2400" b="1" dirty="0" err="1"/>
              <a:t>Urbanowski</a:t>
            </a:r>
            <a:r>
              <a:rPr lang="en-AU" sz="2400" b="1" dirty="0"/>
              <a:t> and Fiona Skelton</a:t>
            </a:r>
          </a:p>
          <a:p>
            <a:endParaRPr lang="en-AU" sz="2800" dirty="0"/>
          </a:p>
        </p:txBody>
      </p:sp>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0657" b="40055"/>
          <a:stretch/>
        </p:blipFill>
        <p:spPr>
          <a:xfrm rot="11189906">
            <a:off x="230042" y="4895759"/>
            <a:ext cx="3834848" cy="2516456"/>
          </a:xfrm>
          <a:prstGeom prst="rect">
            <a:avLst/>
          </a:prstGeom>
        </p:spPr>
      </p:pic>
    </p:spTree>
    <p:extLst>
      <p:ext uri="{BB962C8B-B14F-4D97-AF65-F5344CB8AC3E}">
        <p14:creationId xmlns:p14="http://schemas.microsoft.com/office/powerpoint/2010/main" val="31629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7528" y="1159669"/>
            <a:ext cx="6858000" cy="412750"/>
          </a:xfrm>
          <a:prstGeom prst="rect">
            <a:avLst/>
          </a:prstGeom>
        </p:spPr>
        <p:txBody>
          <a:bodyPr>
            <a:noAutofit/>
          </a:bodyPr>
          <a:lstStyle/>
          <a:p>
            <a:r>
              <a:rPr lang="en-AU" sz="3200" dirty="0">
                <a:solidFill>
                  <a:srgbClr val="C96009"/>
                </a:solidFill>
                <a:latin typeface="Futura Medium"/>
                <a:ea typeface="+mn-ea"/>
                <a:cs typeface="+mn-cs"/>
              </a:rPr>
              <a:t>LSIC Data User Snapshot</a:t>
            </a:r>
          </a:p>
        </p:txBody>
      </p:sp>
      <p:sp>
        <p:nvSpPr>
          <p:cNvPr id="3" name="Subtitle 2"/>
          <p:cNvSpPr>
            <a:spLocks noGrp="1"/>
          </p:cNvSpPr>
          <p:nvPr>
            <p:ph type="subTitle" idx="4294967295"/>
          </p:nvPr>
        </p:nvSpPr>
        <p:spPr>
          <a:xfrm>
            <a:off x="479376" y="1700808"/>
            <a:ext cx="9505056" cy="3744416"/>
          </a:xfrm>
          <a:prstGeom prst="rect">
            <a:avLst/>
          </a:prstGeom>
        </p:spPr>
        <p:txBody>
          <a:bodyPr>
            <a:normAutofit/>
          </a:bodyPr>
          <a:lstStyle/>
          <a:p>
            <a:pPr marL="0" indent="0">
              <a:buNone/>
            </a:pPr>
            <a:r>
              <a:rPr lang="en-AU" sz="2400" dirty="0">
                <a:latin typeface="Arial" panose="020B0604020202020204" pitchFamily="34" charset="0"/>
                <a:cs typeface="Arial" panose="020B0604020202020204" pitchFamily="34" charset="0"/>
              </a:rPr>
              <a:t>How many people are using the LSIC Data:</a:t>
            </a:r>
          </a:p>
          <a:p>
            <a:pPr lvl="1">
              <a:buFont typeface="Arial" panose="020B0604020202020204" pitchFamily="34" charset="0"/>
              <a:buChar char="•"/>
            </a:pPr>
            <a:r>
              <a:rPr lang="en-AU" sz="2400" dirty="0">
                <a:latin typeface="Arial" panose="020B0604020202020204" pitchFamily="34" charset="0"/>
                <a:cs typeface="Arial" panose="020B0604020202020204" pitchFamily="34" charset="0"/>
              </a:rPr>
              <a:t>459 data users of LSIC (W9 – W13)</a:t>
            </a:r>
          </a:p>
          <a:p>
            <a:pPr lvl="1">
              <a:buFont typeface="Arial" panose="020B0604020202020204" pitchFamily="34" charset="0"/>
              <a:buChar char="•"/>
            </a:pPr>
            <a:r>
              <a:rPr lang="en-AU" sz="2400" dirty="0">
                <a:latin typeface="Arial" panose="020B0604020202020204" pitchFamily="34" charset="0"/>
                <a:cs typeface="Arial" panose="020B0604020202020204" pitchFamily="34" charset="0"/>
              </a:rPr>
              <a:t>71% academic</a:t>
            </a:r>
          </a:p>
          <a:p>
            <a:pPr lvl="1">
              <a:buFont typeface="Arial" panose="020B0604020202020204" pitchFamily="34" charset="0"/>
              <a:buChar char="•"/>
            </a:pPr>
            <a:r>
              <a:rPr lang="en-AU" sz="2400" dirty="0">
                <a:latin typeface="Arial" panose="020B0604020202020204" pitchFamily="34" charset="0"/>
                <a:cs typeface="Arial" panose="020B0604020202020204" pitchFamily="34" charset="0"/>
              </a:rPr>
              <a:t>16% Australian government</a:t>
            </a:r>
          </a:p>
          <a:p>
            <a:pPr lvl="1">
              <a:buFont typeface="Arial" panose="020B0604020202020204" pitchFamily="34" charset="0"/>
              <a:buChar char="•"/>
            </a:pPr>
            <a:r>
              <a:rPr lang="en-AU" sz="2400" dirty="0">
                <a:latin typeface="Arial" panose="020B0604020202020204" pitchFamily="34" charset="0"/>
                <a:cs typeface="Arial" panose="020B0604020202020204" pitchFamily="34" charset="0"/>
              </a:rPr>
              <a:t>3% state government</a:t>
            </a:r>
          </a:p>
          <a:p>
            <a:pPr marL="0" indent="0">
              <a:buNone/>
            </a:pPr>
            <a:r>
              <a:rPr lang="en-AU" sz="2400" dirty="0">
                <a:latin typeface="Arial" panose="020B0604020202020204" pitchFamily="34" charset="0"/>
                <a:cs typeface="Arial" panose="020B0604020202020204" pitchFamily="34" charset="0"/>
              </a:rPr>
              <a:t>Top topics: Health &amp; wellbeing, education, government, policy, disadvantage, adversity &amp; resilience</a:t>
            </a:r>
          </a:p>
          <a:p>
            <a:pPr marL="0" indent="0">
              <a:buNone/>
            </a:pPr>
            <a:endParaRPr lang="en-AU" sz="2400" dirty="0"/>
          </a:p>
          <a:p>
            <a:pPr marL="257175" indent="-257175"/>
            <a:endParaRPr lang="en-AU" sz="800" dirty="0"/>
          </a:p>
        </p:txBody>
      </p:sp>
      <p:pic>
        <p:nvPicPr>
          <p:cNvPr id="5" name="Picture 4">
            <a:extLst>
              <a:ext uri="{FF2B5EF4-FFF2-40B4-BE49-F238E27FC236}">
                <a16:creationId xmlns:a16="http://schemas.microsoft.com/office/drawing/2014/main" id="{F8B68AA3-2FAD-1A68-E355-A879F9583BD2}"/>
              </a:ext>
            </a:extLst>
          </p:cNvPr>
          <p:cNvPicPr>
            <a:picLocks noChangeAspect="1"/>
          </p:cNvPicPr>
          <p:nvPr/>
        </p:nvPicPr>
        <p:blipFill rotWithShape="1">
          <a:blip r:embed="rId3"/>
          <a:srcRect t="70795"/>
          <a:stretch/>
        </p:blipFill>
        <p:spPr>
          <a:xfrm>
            <a:off x="0" y="6460660"/>
            <a:ext cx="12192000" cy="397340"/>
          </a:xfrm>
          <a:prstGeom prst="rect">
            <a:avLst/>
          </a:prstGeom>
        </p:spPr>
      </p:pic>
    </p:spTree>
    <p:extLst>
      <p:ext uri="{BB962C8B-B14F-4D97-AF65-F5344CB8AC3E}">
        <p14:creationId xmlns:p14="http://schemas.microsoft.com/office/powerpoint/2010/main" val="2656663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a:spLocks noChangeArrowheads="1"/>
          </p:cNvSpPr>
          <p:nvPr/>
        </p:nvSpPr>
        <p:spPr bwMode="auto">
          <a:xfrm>
            <a:off x="2202716" y="1268761"/>
            <a:ext cx="59769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sz="3200" dirty="0">
                <a:solidFill>
                  <a:srgbClr val="C96009"/>
                </a:solidFill>
                <a:latin typeface="Futura Medium"/>
              </a:rPr>
              <a:t>Getting the LSIC data</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9166" y="3692610"/>
            <a:ext cx="2310675"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EF10AA22-7383-4F49-87C9-FE0A84CB7966}" type="slidenum">
              <a:rPr lang="en-AU" smtClean="0"/>
              <a:pPr/>
              <a:t>11</a:t>
            </a:fld>
            <a:endParaRPr lang="en-AU" dirty="0"/>
          </a:p>
        </p:txBody>
      </p:sp>
      <p:sp>
        <p:nvSpPr>
          <p:cNvPr id="4" name="TextBox 3">
            <a:extLst>
              <a:ext uri="{FF2B5EF4-FFF2-40B4-BE49-F238E27FC236}">
                <a16:creationId xmlns:a16="http://schemas.microsoft.com/office/drawing/2014/main" id="{A48E8DBD-93DE-0D1E-E34D-190FB3DBB167}"/>
              </a:ext>
            </a:extLst>
          </p:cNvPr>
          <p:cNvSpPr txBox="1"/>
          <p:nvPr/>
        </p:nvSpPr>
        <p:spPr>
          <a:xfrm>
            <a:off x="690685" y="2072974"/>
            <a:ext cx="9001000" cy="3539430"/>
          </a:xfrm>
          <a:prstGeom prst="rect">
            <a:avLst/>
          </a:prstGeom>
          <a:noFill/>
        </p:spPr>
        <p:txBody>
          <a:bodyPr wrap="square">
            <a:spAutoFit/>
          </a:bodyPr>
          <a:lstStyle/>
          <a:p>
            <a:r>
              <a:rPr lang="en-AU" sz="2400" dirty="0"/>
              <a:t>Cultural, security and confidentiality protocols apply</a:t>
            </a:r>
          </a:p>
          <a:p>
            <a:endParaRPr lang="en-AU" sz="2000" dirty="0"/>
          </a:p>
          <a:p>
            <a:r>
              <a:rPr lang="en-AU" sz="2000" dirty="0"/>
              <a:t>Application is through the Australian Data Archive. </a:t>
            </a:r>
            <a:br>
              <a:rPr lang="en-AU" sz="2000" dirty="0"/>
            </a:br>
            <a:r>
              <a:rPr lang="en-AU" sz="2000" dirty="0"/>
              <a:t>Forms and applications can be found at:</a:t>
            </a:r>
          </a:p>
          <a:p>
            <a:r>
              <a:rPr lang="en-AU" sz="2000" dirty="0">
                <a:solidFill>
                  <a:srgbClr val="002060"/>
                </a:solidFill>
              </a:rPr>
              <a:t>www.dataverse.ada.edu.au/dataverse/DSSLongitudinalStudies </a:t>
            </a:r>
          </a:p>
          <a:p>
            <a:endParaRPr lang="en-AU" sz="2000" dirty="0"/>
          </a:p>
          <a:p>
            <a:r>
              <a:rPr lang="en-AU" sz="2000" dirty="0"/>
              <a:t>Questions about getting the data:</a:t>
            </a:r>
          </a:p>
          <a:p>
            <a:r>
              <a:rPr lang="en-AU" sz="2000" dirty="0">
                <a:solidFill>
                  <a:srgbClr val="002060"/>
                </a:solidFill>
              </a:rPr>
              <a:t>longitudinalsurveys@dss.gov.au</a:t>
            </a:r>
          </a:p>
          <a:p>
            <a:endParaRPr lang="en-AU" sz="2000" dirty="0"/>
          </a:p>
          <a:p>
            <a:r>
              <a:rPr lang="en-AU" sz="2000" dirty="0"/>
              <a:t>Questions about using the data:</a:t>
            </a:r>
            <a:br>
              <a:rPr lang="en-AU" sz="2000" dirty="0"/>
            </a:br>
            <a:r>
              <a:rPr lang="en-AU" sz="2000" dirty="0">
                <a:solidFill>
                  <a:srgbClr val="002060"/>
                </a:solidFill>
              </a:rPr>
              <a:t>LSICdata@dss.gov.au</a:t>
            </a:r>
          </a:p>
        </p:txBody>
      </p:sp>
      <p:pic>
        <p:nvPicPr>
          <p:cNvPr id="3" name="Picture 2">
            <a:extLst>
              <a:ext uri="{FF2B5EF4-FFF2-40B4-BE49-F238E27FC236}">
                <a16:creationId xmlns:a16="http://schemas.microsoft.com/office/drawing/2014/main" id="{46BCC09E-918A-F32C-05AD-F839A9ECEEDF}"/>
              </a:ext>
            </a:extLst>
          </p:cNvPr>
          <p:cNvPicPr>
            <a:picLocks noChangeAspect="1"/>
          </p:cNvPicPr>
          <p:nvPr/>
        </p:nvPicPr>
        <p:blipFill>
          <a:blip r:embed="rId4"/>
          <a:stretch>
            <a:fillRect/>
          </a:stretch>
        </p:blipFill>
        <p:spPr>
          <a:xfrm>
            <a:off x="0" y="6381328"/>
            <a:ext cx="12192000" cy="476674"/>
          </a:xfrm>
          <a:prstGeom prst="rect">
            <a:avLst/>
          </a:prstGeom>
        </p:spPr>
      </p:pic>
    </p:spTree>
    <p:extLst>
      <p:ext uri="{BB962C8B-B14F-4D97-AF65-F5344CB8AC3E}">
        <p14:creationId xmlns:p14="http://schemas.microsoft.com/office/powerpoint/2010/main" val="3337218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387600" y="1124745"/>
            <a:ext cx="7416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4000" dirty="0">
                <a:solidFill>
                  <a:schemeClr val="bg1"/>
                </a:solidFill>
                <a:latin typeface="Futura Medium"/>
              </a:rPr>
              <a:t>LSIC Primary School Report</a:t>
            </a:r>
          </a:p>
          <a:p>
            <a:pPr algn="ctr" eaLnBrk="1" hangingPunct="1"/>
            <a:r>
              <a:rPr lang="en-AU" sz="2800" dirty="0">
                <a:solidFill>
                  <a:schemeClr val="bg1"/>
                </a:solidFill>
                <a:latin typeface="Futura Medium"/>
              </a:rPr>
              <a:t>(published in April 2024)</a:t>
            </a:r>
          </a:p>
        </p:txBody>
      </p:sp>
      <p:pic>
        <p:nvPicPr>
          <p:cNvPr id="2" name="Picture 1"/>
          <p:cNvPicPr>
            <a:picLocks noChangeAspect="1"/>
          </p:cNvPicPr>
          <p:nvPr/>
        </p:nvPicPr>
        <p:blipFill>
          <a:blip r:embed="rId3"/>
          <a:stretch>
            <a:fillRect/>
          </a:stretch>
        </p:blipFill>
        <p:spPr>
          <a:xfrm>
            <a:off x="4943873" y="2924944"/>
            <a:ext cx="2576397" cy="2997894"/>
          </a:xfrm>
          <a:prstGeom prst="rect">
            <a:avLst/>
          </a:prstGeom>
        </p:spPr>
      </p:pic>
    </p:spTree>
    <p:extLst>
      <p:ext uri="{BB962C8B-B14F-4D97-AF65-F5344CB8AC3E}">
        <p14:creationId xmlns:p14="http://schemas.microsoft.com/office/powerpoint/2010/main" val="2614018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433" y="1219596"/>
            <a:ext cx="9397904" cy="825971"/>
          </a:xfrm>
        </p:spPr>
        <p:txBody>
          <a:bodyPr/>
          <a:lstStyle/>
          <a:p>
            <a:r>
              <a:rPr lang="en-AU" sz="2800" i="1" dirty="0">
                <a:solidFill>
                  <a:srgbClr val="C96009"/>
                </a:solidFill>
                <a:latin typeface="Futura Medium"/>
                <a:ea typeface="+mn-ea"/>
                <a:cs typeface="+mn-cs"/>
              </a:rPr>
              <a:t>Footprints in Time</a:t>
            </a:r>
            <a:r>
              <a:rPr lang="en-AU" sz="2800" dirty="0">
                <a:solidFill>
                  <a:srgbClr val="C96009"/>
                </a:solidFill>
                <a:latin typeface="Futura Medium"/>
                <a:ea typeface="+mn-ea"/>
                <a:cs typeface="+mn-cs"/>
              </a:rPr>
              <a:t>: The Longitudinal Study of Indigenous Children – </a:t>
            </a:r>
            <a:r>
              <a:rPr lang="en-AU" sz="2800" b="1" dirty="0">
                <a:solidFill>
                  <a:srgbClr val="C96009"/>
                </a:solidFill>
                <a:latin typeface="Futura Medium"/>
                <a:ea typeface="+mn-ea"/>
                <a:cs typeface="+mn-cs"/>
              </a:rPr>
              <a:t>Primary School Report</a:t>
            </a:r>
            <a:br>
              <a:rPr lang="en-AU" sz="2800" b="1" dirty="0">
                <a:solidFill>
                  <a:srgbClr val="FAA41A"/>
                </a:solidFill>
                <a:latin typeface="Arial"/>
              </a:rPr>
            </a:br>
            <a:endParaRPr lang="en-AU" sz="2800" dirty="0">
              <a:solidFill>
                <a:srgbClr val="FAA41A"/>
              </a:solidFill>
            </a:endParaRPr>
          </a:p>
        </p:txBody>
      </p:sp>
      <p:sp>
        <p:nvSpPr>
          <p:cNvPr id="3" name="Content Placeholder 2"/>
          <p:cNvSpPr>
            <a:spLocks noGrp="1"/>
          </p:cNvSpPr>
          <p:nvPr>
            <p:ph idx="1"/>
          </p:nvPr>
        </p:nvSpPr>
        <p:spPr>
          <a:xfrm>
            <a:off x="612400" y="2276872"/>
            <a:ext cx="7931871" cy="4061606"/>
          </a:xfrm>
        </p:spPr>
        <p:txBody>
          <a:bodyPr/>
          <a:lstStyle/>
          <a:p>
            <a:r>
              <a:rPr lang="en-AU" b="0" i="0" dirty="0">
                <a:solidFill>
                  <a:srgbClr val="2C2A29"/>
                </a:solidFill>
                <a:effectLst/>
                <a:latin typeface="Arial" panose="020B0604020202020204" pitchFamily="34" charset="0"/>
              </a:rPr>
              <a:t>Written by researchers </a:t>
            </a:r>
            <a:r>
              <a:rPr lang="en-AU" dirty="0">
                <a:solidFill>
                  <a:srgbClr val="2C2A29"/>
                </a:solidFill>
                <a:latin typeface="Arial" panose="020B0604020202020204" pitchFamily="34" charset="0"/>
              </a:rPr>
              <a:t>from</a:t>
            </a:r>
            <a:r>
              <a:rPr lang="en-AU" b="0" i="0" dirty="0">
                <a:solidFill>
                  <a:srgbClr val="2C2A29"/>
                </a:solidFill>
                <a:effectLst/>
                <a:latin typeface="Arial" panose="020B0604020202020204" pitchFamily="34" charset="0"/>
              </a:rPr>
              <a:t> the Queensland University of Technology: </a:t>
            </a:r>
            <a:r>
              <a:rPr lang="en-AU" b="1" i="0" dirty="0">
                <a:solidFill>
                  <a:srgbClr val="2C2A29"/>
                </a:solidFill>
                <a:effectLst/>
                <a:latin typeface="Arial" panose="020B0604020202020204" pitchFamily="34" charset="0"/>
              </a:rPr>
              <a:t>Dr Jessa Rogers </a:t>
            </a:r>
            <a:r>
              <a:rPr lang="en-AU" b="0" i="0" dirty="0">
                <a:solidFill>
                  <a:srgbClr val="2C2A29"/>
                </a:solidFill>
                <a:effectLst/>
                <a:latin typeface="Arial" panose="020B0604020202020204" pitchFamily="34" charset="0"/>
              </a:rPr>
              <a:t>and </a:t>
            </a:r>
            <a:r>
              <a:rPr lang="en-AU" b="1" i="0" dirty="0">
                <a:solidFill>
                  <a:srgbClr val="2C2A29"/>
                </a:solidFill>
                <a:effectLst/>
                <a:latin typeface="Arial" panose="020B0604020202020204" pitchFamily="34" charset="0"/>
              </a:rPr>
              <a:t>Professor Kate Williams </a:t>
            </a:r>
            <a:r>
              <a:rPr lang="en-AU" b="0" i="0" dirty="0">
                <a:solidFill>
                  <a:srgbClr val="2C2A29"/>
                </a:solidFill>
                <a:effectLst/>
                <a:latin typeface="Arial" panose="020B0604020202020204" pitchFamily="34" charset="0"/>
              </a:rPr>
              <a:t>are the lead authors</a:t>
            </a:r>
          </a:p>
          <a:p>
            <a:r>
              <a:rPr lang="en-AU" b="0" i="0" dirty="0">
                <a:solidFill>
                  <a:srgbClr val="2C2A29"/>
                </a:solidFill>
                <a:effectLst/>
                <a:latin typeface="Arial" panose="020B0604020202020204" pitchFamily="34" charset="0"/>
              </a:rPr>
              <a:t>Uses a mixed-methods approach, analysing both quantit</a:t>
            </a:r>
            <a:r>
              <a:rPr lang="en-AU" dirty="0">
                <a:solidFill>
                  <a:srgbClr val="2C2A29"/>
                </a:solidFill>
                <a:latin typeface="Arial" panose="020B0604020202020204" pitchFamily="34" charset="0"/>
              </a:rPr>
              <a:t>ative </a:t>
            </a:r>
            <a:r>
              <a:rPr lang="en-AU" b="0" i="0" dirty="0">
                <a:solidFill>
                  <a:srgbClr val="2C2A29"/>
                </a:solidFill>
                <a:effectLst/>
                <a:latin typeface="Arial" panose="020B0604020202020204" pitchFamily="34" charset="0"/>
              </a:rPr>
              <a:t>and qualitative data shared by the </a:t>
            </a:r>
            <a:r>
              <a:rPr lang="en-AU" b="0" i="1" dirty="0">
                <a:solidFill>
                  <a:srgbClr val="2C2A29"/>
                </a:solidFill>
                <a:effectLst/>
                <a:latin typeface="Arial" panose="020B0604020202020204" pitchFamily="34" charset="0"/>
              </a:rPr>
              <a:t>Footprints in Time</a:t>
            </a:r>
            <a:r>
              <a:rPr lang="en-AU" b="0" i="0" dirty="0">
                <a:solidFill>
                  <a:srgbClr val="2C2A29"/>
                </a:solidFill>
                <a:effectLst/>
                <a:latin typeface="Arial" panose="020B0604020202020204" pitchFamily="34" charset="0"/>
              </a:rPr>
              <a:t> participants</a:t>
            </a:r>
          </a:p>
          <a:p>
            <a:r>
              <a:rPr lang="en-AU" dirty="0">
                <a:solidFill>
                  <a:srgbClr val="2C2A29"/>
                </a:solidFill>
                <a:latin typeface="Arial" panose="020B0604020202020204" pitchFamily="34" charset="0"/>
              </a:rPr>
              <a:t>Also available as a summary and in factsheets designed for:</a:t>
            </a:r>
            <a:br>
              <a:rPr lang="en-AU" dirty="0">
                <a:solidFill>
                  <a:srgbClr val="2C2A29"/>
                </a:solidFill>
                <a:latin typeface="Arial" panose="020B0604020202020204" pitchFamily="34" charset="0"/>
              </a:rPr>
            </a:br>
            <a:r>
              <a:rPr lang="en-AU" dirty="0">
                <a:solidFill>
                  <a:srgbClr val="2C2A29"/>
                </a:solidFill>
                <a:latin typeface="Arial" panose="020B0604020202020204" pitchFamily="34" charset="0"/>
              </a:rPr>
              <a:t>  - Education Bodies and Professionals </a:t>
            </a:r>
          </a:p>
          <a:p>
            <a:pPr marL="534988" lvl="1" indent="-352425">
              <a:lnSpc>
                <a:spcPct val="90000"/>
              </a:lnSpc>
              <a:buNone/>
            </a:pPr>
            <a:r>
              <a:rPr lang="en-AU" dirty="0">
                <a:solidFill>
                  <a:srgbClr val="2C2A29"/>
                </a:solidFill>
                <a:latin typeface="Arial" panose="020B0604020202020204" pitchFamily="34" charset="0"/>
              </a:rPr>
              <a:t>   - Peak Bodies and Key Stakeholders </a:t>
            </a:r>
          </a:p>
          <a:p>
            <a:pPr marL="534988" lvl="1" indent="-352425">
              <a:lnSpc>
                <a:spcPct val="90000"/>
              </a:lnSpc>
              <a:buNone/>
            </a:pPr>
            <a:r>
              <a:rPr lang="en-AU" dirty="0">
                <a:solidFill>
                  <a:srgbClr val="2C2A29"/>
                </a:solidFill>
                <a:latin typeface="Arial" panose="020B0604020202020204" pitchFamily="34" charset="0"/>
              </a:rPr>
              <a:t>   - Participating Teachers and Schools </a:t>
            </a:r>
          </a:p>
          <a:p>
            <a:pPr marL="534988" lvl="1" indent="-352425">
              <a:lnSpc>
                <a:spcPct val="90000"/>
              </a:lnSpc>
              <a:buNone/>
            </a:pPr>
            <a:r>
              <a:rPr lang="en-AU" dirty="0">
                <a:solidFill>
                  <a:srgbClr val="2C2A29"/>
                </a:solidFill>
                <a:latin typeface="Arial" panose="020B0604020202020204" pitchFamily="34" charset="0"/>
              </a:rPr>
              <a:t>   - Participating Youth, Family and Community </a:t>
            </a:r>
          </a:p>
          <a:p>
            <a:pPr lvl="1">
              <a:lnSpc>
                <a:spcPct val="90000"/>
              </a:lnSpc>
              <a:buFont typeface="Wingdings" panose="05000000000000000000" pitchFamily="2" charset="2"/>
              <a:buChar char="Ø"/>
            </a:pPr>
            <a:endParaRPr lang="en-AU" sz="1800" dirty="0"/>
          </a:p>
          <a:p>
            <a:pPr marL="0" indent="0">
              <a:buNone/>
            </a:pPr>
            <a:endParaRPr lang="en-AU" dirty="0"/>
          </a:p>
          <a:p>
            <a:pPr marL="0" indent="0">
              <a:buNone/>
            </a:pPr>
            <a:r>
              <a:rPr lang="en-AU" dirty="0"/>
              <a:t> </a:t>
            </a:r>
          </a:p>
        </p:txBody>
      </p:sp>
      <p:pic>
        <p:nvPicPr>
          <p:cNvPr id="5" name="Picture 4">
            <a:extLst>
              <a:ext uri="{FF2B5EF4-FFF2-40B4-BE49-F238E27FC236}">
                <a16:creationId xmlns:a16="http://schemas.microsoft.com/office/drawing/2014/main" id="{2FEFA7E9-F808-02D9-3207-2D3AA1121EC3}"/>
              </a:ext>
            </a:extLst>
          </p:cNvPr>
          <p:cNvPicPr/>
          <p:nvPr/>
        </p:nvPicPr>
        <p:blipFill>
          <a:blip r:embed="rId3"/>
          <a:stretch>
            <a:fillRect/>
          </a:stretch>
        </p:blipFill>
        <p:spPr>
          <a:xfrm>
            <a:off x="9183069" y="2924944"/>
            <a:ext cx="2396530" cy="3024335"/>
          </a:xfrm>
          <a:prstGeom prst="rect">
            <a:avLst/>
          </a:prstGeom>
        </p:spPr>
      </p:pic>
      <p:pic>
        <p:nvPicPr>
          <p:cNvPr id="4" name="Picture 3">
            <a:extLst>
              <a:ext uri="{FF2B5EF4-FFF2-40B4-BE49-F238E27FC236}">
                <a16:creationId xmlns:a16="http://schemas.microsoft.com/office/drawing/2014/main" id="{C55C08B8-7A7D-9EAD-6DEA-15B3393E415D}"/>
              </a:ext>
            </a:extLst>
          </p:cNvPr>
          <p:cNvPicPr>
            <a:picLocks noChangeAspect="1"/>
          </p:cNvPicPr>
          <p:nvPr/>
        </p:nvPicPr>
        <p:blipFill>
          <a:blip r:embed="rId4"/>
          <a:stretch>
            <a:fillRect/>
          </a:stretch>
        </p:blipFill>
        <p:spPr>
          <a:xfrm>
            <a:off x="0" y="6458898"/>
            <a:ext cx="12192000" cy="401053"/>
          </a:xfrm>
          <a:prstGeom prst="rect">
            <a:avLst/>
          </a:prstGeom>
        </p:spPr>
      </p:pic>
    </p:spTree>
    <p:extLst>
      <p:ext uri="{BB962C8B-B14F-4D97-AF65-F5344CB8AC3E}">
        <p14:creationId xmlns:p14="http://schemas.microsoft.com/office/powerpoint/2010/main" val="2879343886"/>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295666"/>
            <a:ext cx="9175882" cy="547715"/>
          </a:xfrm>
        </p:spPr>
        <p:txBody>
          <a:bodyPr/>
          <a:lstStyle/>
          <a:p>
            <a:r>
              <a:rPr lang="en-AU" sz="3200" dirty="0">
                <a:solidFill>
                  <a:srgbClr val="C96009"/>
                </a:solidFill>
                <a:latin typeface="Futura Medium"/>
                <a:ea typeface="+mn-ea"/>
                <a:cs typeface="+mn-cs"/>
              </a:rPr>
              <a:t>Some of the findings from the report</a:t>
            </a:r>
          </a:p>
        </p:txBody>
      </p:sp>
      <p:sp>
        <p:nvSpPr>
          <p:cNvPr id="4" name="TextBox 3">
            <a:extLst>
              <a:ext uri="{FF2B5EF4-FFF2-40B4-BE49-F238E27FC236}">
                <a16:creationId xmlns:a16="http://schemas.microsoft.com/office/drawing/2014/main" id="{DB51F794-D1E0-7520-2B76-7DB58DB2B7E5}"/>
              </a:ext>
            </a:extLst>
          </p:cNvPr>
          <p:cNvSpPr txBox="1"/>
          <p:nvPr/>
        </p:nvSpPr>
        <p:spPr>
          <a:xfrm>
            <a:off x="983432" y="1876109"/>
            <a:ext cx="9438186" cy="461665"/>
          </a:xfrm>
          <a:prstGeom prst="rect">
            <a:avLst/>
          </a:prstGeom>
          <a:noFill/>
        </p:spPr>
        <p:txBody>
          <a:bodyPr wrap="square">
            <a:spAutoFit/>
          </a:bodyPr>
          <a:lstStyle/>
          <a:p>
            <a:pPr algn="l"/>
            <a:r>
              <a:rPr lang="en-AU" sz="2400" b="1" dirty="0">
                <a:latin typeface="DMSans-Bold"/>
              </a:rPr>
              <a:t>What helped students develop stronger literacy and numeracy?</a:t>
            </a:r>
            <a:endParaRPr lang="en-AU" sz="2400" dirty="0"/>
          </a:p>
        </p:txBody>
      </p:sp>
      <p:sp>
        <p:nvSpPr>
          <p:cNvPr id="10" name="TextBox 9">
            <a:extLst>
              <a:ext uri="{FF2B5EF4-FFF2-40B4-BE49-F238E27FC236}">
                <a16:creationId xmlns:a16="http://schemas.microsoft.com/office/drawing/2014/main" id="{DB6DF988-0701-8FF7-B32D-E140CE978969}"/>
              </a:ext>
            </a:extLst>
          </p:cNvPr>
          <p:cNvSpPr txBox="1"/>
          <p:nvPr/>
        </p:nvSpPr>
        <p:spPr>
          <a:xfrm>
            <a:off x="623392" y="2453957"/>
            <a:ext cx="9937103" cy="3139321"/>
          </a:xfrm>
          <a:prstGeom prst="rect">
            <a:avLst/>
          </a:prstGeom>
          <a:noFill/>
        </p:spPr>
        <p:txBody>
          <a:bodyPr wrap="square">
            <a:spAutoFit/>
          </a:bodyPr>
          <a:lstStyle/>
          <a:p>
            <a:pPr marL="342900" indent="-342900">
              <a:spcBef>
                <a:spcPts val="1200"/>
              </a:spcBef>
              <a:buFont typeface="Arial" panose="020B0604020202020204" pitchFamily="34" charset="0"/>
              <a:buChar char="•"/>
            </a:pPr>
            <a:r>
              <a:rPr lang="en-AU" sz="2400" dirty="0">
                <a:latin typeface="DMSans-Regular"/>
              </a:rPr>
              <a:t>Teachers who made learning enjoyable, and understood  and listened to their students</a:t>
            </a:r>
          </a:p>
          <a:p>
            <a:pPr marL="342900" indent="-342900">
              <a:spcBef>
                <a:spcPts val="1200"/>
              </a:spcBef>
              <a:buFont typeface="Arial" panose="020B0604020202020204" pitchFamily="34" charset="0"/>
              <a:buChar char="•"/>
            </a:pPr>
            <a:r>
              <a:rPr lang="en-AU" sz="2400" dirty="0">
                <a:latin typeface="DMSans-Regular"/>
              </a:rPr>
              <a:t>Fewer experiences of interpersonal conflict between student and teacher</a:t>
            </a:r>
          </a:p>
          <a:p>
            <a:pPr marL="342900" indent="-342900">
              <a:spcBef>
                <a:spcPts val="1200"/>
              </a:spcBef>
              <a:buFont typeface="Arial" panose="020B0604020202020204" pitchFamily="34" charset="0"/>
              <a:buChar char="•"/>
            </a:pPr>
            <a:r>
              <a:rPr lang="en-AU" sz="2400" dirty="0">
                <a:latin typeface="DMSans-Regular"/>
              </a:rPr>
              <a:t>Stronger student overall wellbeing in relationships, emotions, and behaviour</a:t>
            </a:r>
          </a:p>
          <a:p>
            <a:pPr marL="342900" indent="-342900">
              <a:spcBef>
                <a:spcPts val="1200"/>
              </a:spcBef>
              <a:buFont typeface="Arial" panose="020B0604020202020204" pitchFamily="34" charset="0"/>
              <a:buChar char="•"/>
            </a:pPr>
            <a:r>
              <a:rPr lang="en-AU" sz="2400" dirty="0">
                <a:latin typeface="DMSans-Regular"/>
              </a:rPr>
              <a:t>Student enjoyment of school, persistence in the classroom, </a:t>
            </a:r>
            <a:br>
              <a:rPr lang="en-AU" sz="2400" dirty="0">
                <a:latin typeface="DMSans-Regular"/>
              </a:rPr>
            </a:br>
            <a:r>
              <a:rPr lang="en-AU" sz="2400" dirty="0">
                <a:latin typeface="DMSans-Regular"/>
              </a:rPr>
              <a:t>organisational skills, and independence</a:t>
            </a:r>
            <a:endParaRPr lang="en-AU" sz="2400" dirty="0"/>
          </a:p>
        </p:txBody>
      </p:sp>
      <p:pic>
        <p:nvPicPr>
          <p:cNvPr id="3" name="Picture 2">
            <a:extLst>
              <a:ext uri="{FF2B5EF4-FFF2-40B4-BE49-F238E27FC236}">
                <a16:creationId xmlns:a16="http://schemas.microsoft.com/office/drawing/2014/main" id="{94269000-4B6F-FBD7-E949-C24929F81764}"/>
              </a:ext>
            </a:extLst>
          </p:cNvPr>
          <p:cNvPicPr>
            <a:picLocks noChangeAspect="1"/>
          </p:cNvPicPr>
          <p:nvPr/>
        </p:nvPicPr>
        <p:blipFill>
          <a:blip r:embed="rId3"/>
          <a:stretch>
            <a:fillRect/>
          </a:stretch>
        </p:blipFill>
        <p:spPr>
          <a:xfrm>
            <a:off x="9655258" y="4023618"/>
            <a:ext cx="1383120" cy="1959420"/>
          </a:xfrm>
          <a:prstGeom prst="rect">
            <a:avLst/>
          </a:prstGeom>
        </p:spPr>
      </p:pic>
      <p:pic>
        <p:nvPicPr>
          <p:cNvPr id="7" name="Picture 6">
            <a:extLst>
              <a:ext uri="{FF2B5EF4-FFF2-40B4-BE49-F238E27FC236}">
                <a16:creationId xmlns:a16="http://schemas.microsoft.com/office/drawing/2014/main" id="{BE94E4D1-A205-E6B0-B078-9F7682AB32DE}"/>
              </a:ext>
            </a:extLst>
          </p:cNvPr>
          <p:cNvPicPr>
            <a:picLocks noChangeAspect="1"/>
          </p:cNvPicPr>
          <p:nvPr/>
        </p:nvPicPr>
        <p:blipFill>
          <a:blip r:embed="rId4"/>
          <a:stretch>
            <a:fillRect/>
          </a:stretch>
        </p:blipFill>
        <p:spPr>
          <a:xfrm>
            <a:off x="0" y="6458898"/>
            <a:ext cx="12192000" cy="401053"/>
          </a:xfrm>
          <a:prstGeom prst="rect">
            <a:avLst/>
          </a:prstGeom>
        </p:spPr>
      </p:pic>
    </p:spTree>
    <p:extLst>
      <p:ext uri="{BB962C8B-B14F-4D97-AF65-F5344CB8AC3E}">
        <p14:creationId xmlns:p14="http://schemas.microsoft.com/office/powerpoint/2010/main" val="2511367075"/>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51F794-D1E0-7520-2B76-7DB58DB2B7E5}"/>
              </a:ext>
            </a:extLst>
          </p:cNvPr>
          <p:cNvSpPr txBox="1"/>
          <p:nvPr/>
        </p:nvSpPr>
        <p:spPr>
          <a:xfrm>
            <a:off x="479376" y="1343530"/>
            <a:ext cx="9901100" cy="461665"/>
          </a:xfrm>
          <a:prstGeom prst="rect">
            <a:avLst/>
          </a:prstGeom>
          <a:noFill/>
        </p:spPr>
        <p:txBody>
          <a:bodyPr wrap="square">
            <a:spAutoFit/>
          </a:bodyPr>
          <a:lstStyle/>
          <a:p>
            <a:pPr algn="l"/>
            <a:r>
              <a:rPr lang="en-AU" sz="2400" b="1" dirty="0">
                <a:latin typeface="DMSans-Bold"/>
              </a:rPr>
              <a:t>Which experiences supported stronger engagement with school?</a:t>
            </a:r>
            <a:endParaRPr lang="en-AU" sz="2400" dirty="0"/>
          </a:p>
        </p:txBody>
      </p:sp>
      <p:sp>
        <p:nvSpPr>
          <p:cNvPr id="10" name="TextBox 9">
            <a:extLst>
              <a:ext uri="{FF2B5EF4-FFF2-40B4-BE49-F238E27FC236}">
                <a16:creationId xmlns:a16="http://schemas.microsoft.com/office/drawing/2014/main" id="{DB6DF988-0701-8FF7-B32D-E140CE978969}"/>
              </a:ext>
            </a:extLst>
          </p:cNvPr>
          <p:cNvSpPr txBox="1"/>
          <p:nvPr/>
        </p:nvSpPr>
        <p:spPr>
          <a:xfrm>
            <a:off x="3935760" y="2153995"/>
            <a:ext cx="6768752" cy="3508653"/>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AU" sz="2400" dirty="0"/>
              <a:t>A positive school climate</a:t>
            </a:r>
          </a:p>
          <a:p>
            <a:pPr marL="342900" indent="-342900">
              <a:spcBef>
                <a:spcPts val="600"/>
              </a:spcBef>
              <a:buFont typeface="Arial" panose="020B0604020202020204" pitchFamily="34" charset="0"/>
              <a:buChar char="•"/>
            </a:pPr>
            <a:r>
              <a:rPr lang="en-AU" sz="2400" dirty="0"/>
              <a:t>Lower levels of student-teacher conflict</a:t>
            </a:r>
          </a:p>
          <a:p>
            <a:pPr marL="342900" indent="-342900">
              <a:spcBef>
                <a:spcPts val="600"/>
              </a:spcBef>
              <a:buFont typeface="Arial" panose="020B0604020202020204" pitchFamily="34" charset="0"/>
              <a:buChar char="•"/>
            </a:pPr>
            <a:r>
              <a:rPr lang="en-AU" sz="2400" dirty="0"/>
              <a:t>Strong early skills in managing emotions and attention</a:t>
            </a:r>
          </a:p>
          <a:p>
            <a:pPr marL="342900" indent="-342900">
              <a:spcBef>
                <a:spcPts val="600"/>
              </a:spcBef>
              <a:buFont typeface="Arial" panose="020B0604020202020204" pitchFamily="34" charset="0"/>
              <a:buChar char="•"/>
            </a:pPr>
            <a:r>
              <a:rPr lang="en-AU" sz="2400" dirty="0"/>
              <a:t>Stronger social skills</a:t>
            </a:r>
          </a:p>
          <a:p>
            <a:pPr marL="342900" indent="-342900">
              <a:spcBef>
                <a:spcPts val="600"/>
              </a:spcBef>
              <a:buFont typeface="Arial" panose="020B0604020202020204" pitchFamily="34" charset="0"/>
              <a:buChar char="•"/>
            </a:pPr>
            <a:r>
              <a:rPr lang="en-AU" sz="2400" dirty="0"/>
              <a:t>Fewer problems in engagement with peers</a:t>
            </a:r>
          </a:p>
          <a:p>
            <a:pPr marL="342900" indent="-342900">
              <a:spcBef>
                <a:spcPts val="600"/>
              </a:spcBef>
              <a:buFont typeface="Arial" panose="020B0604020202020204" pitchFamily="34" charset="0"/>
              <a:buChar char="•"/>
            </a:pPr>
            <a:r>
              <a:rPr lang="en-AU" sz="2400" dirty="0"/>
              <a:t>Higher confidence and enjoyment of reading</a:t>
            </a:r>
          </a:p>
          <a:p>
            <a:pPr marL="342900" indent="-342900">
              <a:spcBef>
                <a:spcPts val="600"/>
              </a:spcBef>
              <a:buFont typeface="Arial" panose="020B0604020202020204" pitchFamily="34" charset="0"/>
              <a:buChar char="•"/>
            </a:pPr>
            <a:r>
              <a:rPr lang="en-AU" sz="2400" dirty="0"/>
              <a:t>Greater parent involvement in school activities</a:t>
            </a:r>
          </a:p>
        </p:txBody>
      </p:sp>
      <p:pic>
        <p:nvPicPr>
          <p:cNvPr id="2" name="Picture 2">
            <a:extLst>
              <a:ext uri="{FF2B5EF4-FFF2-40B4-BE49-F238E27FC236}">
                <a16:creationId xmlns:a16="http://schemas.microsoft.com/office/drawing/2014/main" id="{235E7165-807C-E3B8-E2A5-F7ABF9E728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9456" y="2492896"/>
            <a:ext cx="2215270" cy="237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DB10A48B-6375-118F-8641-30F5BB087E70}"/>
              </a:ext>
            </a:extLst>
          </p:cNvPr>
          <p:cNvPicPr>
            <a:picLocks noChangeAspect="1"/>
          </p:cNvPicPr>
          <p:nvPr/>
        </p:nvPicPr>
        <p:blipFill>
          <a:blip r:embed="rId4"/>
          <a:stretch>
            <a:fillRect/>
          </a:stretch>
        </p:blipFill>
        <p:spPr>
          <a:xfrm>
            <a:off x="0" y="6458898"/>
            <a:ext cx="12192000" cy="401053"/>
          </a:xfrm>
          <a:prstGeom prst="rect">
            <a:avLst/>
          </a:prstGeom>
        </p:spPr>
      </p:pic>
    </p:spTree>
    <p:extLst>
      <p:ext uri="{BB962C8B-B14F-4D97-AF65-F5344CB8AC3E}">
        <p14:creationId xmlns:p14="http://schemas.microsoft.com/office/powerpoint/2010/main" val="1861185353"/>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652" y="980729"/>
            <a:ext cx="6264696" cy="465173"/>
          </a:xfrm>
        </p:spPr>
        <p:txBody>
          <a:bodyPr/>
          <a:lstStyle/>
          <a:p>
            <a:pPr algn="ctr"/>
            <a:r>
              <a:rPr lang="en-AU" sz="2800" b="1" dirty="0">
                <a:solidFill>
                  <a:schemeClr val="tx1"/>
                </a:solidFill>
                <a:latin typeface="DMSans-Bold"/>
              </a:rPr>
              <a:t>Racism in School</a:t>
            </a:r>
            <a:endParaRPr lang="en-AU" sz="2800" b="1" dirty="0">
              <a:solidFill>
                <a:schemeClr val="tx1"/>
              </a:solidFill>
              <a:latin typeface="+mn-lt"/>
            </a:endParaRPr>
          </a:p>
        </p:txBody>
      </p:sp>
      <p:pic>
        <p:nvPicPr>
          <p:cNvPr id="4" name="Picture 3">
            <a:extLst>
              <a:ext uri="{FF2B5EF4-FFF2-40B4-BE49-F238E27FC236}">
                <a16:creationId xmlns:a16="http://schemas.microsoft.com/office/drawing/2014/main" id="{0EBD49B5-2A0E-F56B-95AE-F9619E78AE35}"/>
              </a:ext>
            </a:extLst>
          </p:cNvPr>
          <p:cNvPicPr>
            <a:picLocks noChangeAspect="1"/>
          </p:cNvPicPr>
          <p:nvPr/>
        </p:nvPicPr>
        <p:blipFill>
          <a:blip r:embed="rId3"/>
          <a:stretch>
            <a:fillRect/>
          </a:stretch>
        </p:blipFill>
        <p:spPr>
          <a:xfrm>
            <a:off x="3143672" y="1335424"/>
            <a:ext cx="5508612" cy="2392630"/>
          </a:xfrm>
          <a:prstGeom prst="rect">
            <a:avLst/>
          </a:prstGeom>
        </p:spPr>
      </p:pic>
      <p:sp>
        <p:nvSpPr>
          <p:cNvPr id="8" name="TextBox 7">
            <a:extLst>
              <a:ext uri="{FF2B5EF4-FFF2-40B4-BE49-F238E27FC236}">
                <a16:creationId xmlns:a16="http://schemas.microsoft.com/office/drawing/2014/main" id="{9C80BA1E-854C-045F-A685-27D256DFE4CF}"/>
              </a:ext>
            </a:extLst>
          </p:cNvPr>
          <p:cNvSpPr txBox="1"/>
          <p:nvPr/>
        </p:nvSpPr>
        <p:spPr>
          <a:xfrm>
            <a:off x="767408" y="3686796"/>
            <a:ext cx="10729192" cy="2308324"/>
          </a:xfrm>
          <a:prstGeom prst="rect">
            <a:avLst/>
          </a:prstGeom>
          <a:noFill/>
        </p:spPr>
        <p:txBody>
          <a:bodyPr wrap="square">
            <a:spAutoFit/>
          </a:bodyPr>
          <a:lstStyle/>
          <a:p>
            <a:pPr marL="342900" indent="-342900">
              <a:buFont typeface="Arial" panose="020B0604020202020204" pitchFamily="34" charset="0"/>
              <a:buChar char="•"/>
            </a:pPr>
            <a:r>
              <a:rPr lang="en-AU" sz="2400" dirty="0">
                <a:latin typeface="DMSans-Regular"/>
              </a:rPr>
              <a:t>Students experienced racist bullying at school across all geographic regions, but this was most likely to occur in major cities.</a:t>
            </a:r>
          </a:p>
          <a:p>
            <a:pPr algn="l"/>
            <a:endParaRPr lang="en-AU" sz="2400" dirty="0">
              <a:latin typeface="DMSans-Regular"/>
            </a:endParaRPr>
          </a:p>
          <a:p>
            <a:pPr marL="342900" indent="-342900">
              <a:buFont typeface="Arial" panose="020B0604020202020204" pitchFamily="34" charset="0"/>
              <a:buChar char="•"/>
            </a:pPr>
            <a:r>
              <a:rPr lang="en-AU" sz="2400" dirty="0">
                <a:latin typeface="DMSans-Regular"/>
              </a:rPr>
              <a:t>When parents said their child had not experienced racism at school, their child had stronger social-emotional wellbeing, managed better at school, and achieved better academically.</a:t>
            </a:r>
            <a:endParaRPr lang="en-AU" sz="2400" dirty="0"/>
          </a:p>
        </p:txBody>
      </p:sp>
      <p:pic>
        <p:nvPicPr>
          <p:cNvPr id="5" name="Picture 4">
            <a:extLst>
              <a:ext uri="{FF2B5EF4-FFF2-40B4-BE49-F238E27FC236}">
                <a16:creationId xmlns:a16="http://schemas.microsoft.com/office/drawing/2014/main" id="{E4B8A3F3-A076-0CDC-A178-D5AB4A30CE10}"/>
              </a:ext>
            </a:extLst>
          </p:cNvPr>
          <p:cNvPicPr>
            <a:picLocks noChangeAspect="1"/>
          </p:cNvPicPr>
          <p:nvPr/>
        </p:nvPicPr>
        <p:blipFill>
          <a:blip r:embed="rId4"/>
          <a:stretch>
            <a:fillRect/>
          </a:stretch>
        </p:blipFill>
        <p:spPr>
          <a:xfrm>
            <a:off x="0" y="6458898"/>
            <a:ext cx="12192000" cy="401053"/>
          </a:xfrm>
          <a:prstGeom prst="rect">
            <a:avLst/>
          </a:prstGeom>
        </p:spPr>
      </p:pic>
    </p:spTree>
    <p:extLst>
      <p:ext uri="{BB962C8B-B14F-4D97-AF65-F5344CB8AC3E}">
        <p14:creationId xmlns:p14="http://schemas.microsoft.com/office/powerpoint/2010/main" val="2761385560"/>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1196752"/>
            <a:ext cx="9109012" cy="1152128"/>
          </a:xfrm>
        </p:spPr>
        <p:txBody>
          <a:bodyPr/>
          <a:lstStyle/>
          <a:p>
            <a:pPr algn="l"/>
            <a:r>
              <a:rPr lang="en-AU" sz="2800" b="1" dirty="0">
                <a:solidFill>
                  <a:schemeClr val="tx1"/>
                </a:solidFill>
                <a:latin typeface="DMSans-Bold"/>
              </a:rPr>
              <a:t>How teachers may inadvertently perpetuate</a:t>
            </a:r>
            <a:br>
              <a:rPr lang="en-AU" sz="2800" b="1" dirty="0">
                <a:solidFill>
                  <a:schemeClr val="tx1"/>
                </a:solidFill>
                <a:latin typeface="DMSans-Bold"/>
              </a:rPr>
            </a:br>
            <a:r>
              <a:rPr lang="en-AU" sz="2800" b="1" dirty="0">
                <a:solidFill>
                  <a:schemeClr val="tx1"/>
                </a:solidFill>
                <a:latin typeface="DMSans-Bold"/>
              </a:rPr>
              <a:t>discrimination in schools:</a:t>
            </a:r>
            <a:endParaRPr lang="en-AU" sz="2800" b="1" dirty="0">
              <a:solidFill>
                <a:schemeClr val="tx1"/>
              </a:solidFill>
              <a:latin typeface="+mn-lt"/>
            </a:endParaRPr>
          </a:p>
        </p:txBody>
      </p:sp>
      <p:sp>
        <p:nvSpPr>
          <p:cNvPr id="5" name="TextBox 4">
            <a:extLst>
              <a:ext uri="{FF2B5EF4-FFF2-40B4-BE49-F238E27FC236}">
                <a16:creationId xmlns:a16="http://schemas.microsoft.com/office/drawing/2014/main" id="{DC0B1141-0765-4559-8C36-EC9F0B07671C}"/>
              </a:ext>
            </a:extLst>
          </p:cNvPr>
          <p:cNvSpPr txBox="1"/>
          <p:nvPr/>
        </p:nvSpPr>
        <p:spPr>
          <a:xfrm>
            <a:off x="1091444" y="2104569"/>
            <a:ext cx="10261140" cy="1200329"/>
          </a:xfrm>
          <a:prstGeom prst="rect">
            <a:avLst/>
          </a:prstGeom>
          <a:solidFill>
            <a:schemeClr val="accent3">
              <a:lumMod val="40000"/>
              <a:lumOff val="60000"/>
            </a:schemeClr>
          </a:solidFill>
        </p:spPr>
        <p:txBody>
          <a:bodyPr wrap="square">
            <a:spAutoFit/>
          </a:bodyPr>
          <a:lstStyle/>
          <a:p>
            <a:pPr algn="l"/>
            <a:r>
              <a:rPr lang="en-AU" sz="2400" dirty="0">
                <a:latin typeface="DMSans-Regular"/>
              </a:rPr>
              <a:t>When asked how they deal with racism, discrimination, or prejudice, a proportion of teachers' responses indicated that they may perpetuate racial inequalities and inequities by not recognising cultural differences and identities.</a:t>
            </a:r>
            <a:endParaRPr lang="en-AU" sz="2400" dirty="0"/>
          </a:p>
        </p:txBody>
      </p:sp>
      <p:sp>
        <p:nvSpPr>
          <p:cNvPr id="10" name="Rectangle: Rounded Corners 9">
            <a:extLst>
              <a:ext uri="{FF2B5EF4-FFF2-40B4-BE49-F238E27FC236}">
                <a16:creationId xmlns:a16="http://schemas.microsoft.com/office/drawing/2014/main" id="{D13B9275-5C73-FB30-EA67-02AD3394BC8F}"/>
              </a:ext>
            </a:extLst>
          </p:cNvPr>
          <p:cNvSpPr/>
          <p:nvPr/>
        </p:nvSpPr>
        <p:spPr>
          <a:xfrm>
            <a:off x="1979875" y="3910947"/>
            <a:ext cx="4752528" cy="21908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AU" b="1" dirty="0">
                <a:latin typeface="DMSans-Bold"/>
              </a:rPr>
              <a:t>Colour blindness:</a:t>
            </a:r>
          </a:p>
          <a:p>
            <a:pPr algn="l"/>
            <a:r>
              <a:rPr lang="en-AU" i="1" dirty="0">
                <a:latin typeface="DMSans-Italic"/>
              </a:rPr>
              <a:t>“I aim to treat each child the same as any other in terms of race. I also aim to teach this to my students. I emphasise that a colour or religion is not what makes us different. We are each unique and we should appreciate this.”</a:t>
            </a:r>
            <a:endParaRPr lang="en-AU" dirty="0"/>
          </a:p>
        </p:txBody>
      </p:sp>
      <p:sp>
        <p:nvSpPr>
          <p:cNvPr id="11" name="Rectangle: Rounded Corners 10">
            <a:extLst>
              <a:ext uri="{FF2B5EF4-FFF2-40B4-BE49-F238E27FC236}">
                <a16:creationId xmlns:a16="http://schemas.microsoft.com/office/drawing/2014/main" id="{6BA47BEE-9180-938C-7339-9FFDC962BF75}"/>
              </a:ext>
            </a:extLst>
          </p:cNvPr>
          <p:cNvSpPr/>
          <p:nvPr/>
        </p:nvSpPr>
        <p:spPr>
          <a:xfrm>
            <a:off x="6888088" y="3974488"/>
            <a:ext cx="3312368" cy="1686761"/>
          </a:xfrm>
          <a:prstGeom prst="round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l"/>
            <a:r>
              <a:rPr lang="en-AU" b="1" dirty="0">
                <a:latin typeface="DMSans-Bold"/>
              </a:rPr>
              <a:t>Lack of recognition of racism:</a:t>
            </a:r>
          </a:p>
          <a:p>
            <a:pPr algn="l"/>
            <a:r>
              <a:rPr lang="en-AU" i="1" dirty="0">
                <a:latin typeface="DMSans-Italic"/>
              </a:rPr>
              <a:t>"Being a culturally diverse school, these issues are not</a:t>
            </a:r>
          </a:p>
          <a:p>
            <a:pPr algn="l"/>
            <a:r>
              <a:rPr lang="en-AU" i="1" dirty="0">
                <a:latin typeface="DMSans-Italic"/>
              </a:rPr>
              <a:t>really present"</a:t>
            </a:r>
            <a:endParaRPr lang="en-AU" dirty="0"/>
          </a:p>
        </p:txBody>
      </p:sp>
      <p:pic>
        <p:nvPicPr>
          <p:cNvPr id="4" name="Picture 3">
            <a:extLst>
              <a:ext uri="{FF2B5EF4-FFF2-40B4-BE49-F238E27FC236}">
                <a16:creationId xmlns:a16="http://schemas.microsoft.com/office/drawing/2014/main" id="{E2272E8C-FF81-1021-FAA6-29E14A87CA8D}"/>
              </a:ext>
            </a:extLst>
          </p:cNvPr>
          <p:cNvPicPr>
            <a:picLocks noChangeAspect="1"/>
          </p:cNvPicPr>
          <p:nvPr/>
        </p:nvPicPr>
        <p:blipFill>
          <a:blip r:embed="rId3"/>
          <a:stretch>
            <a:fillRect/>
          </a:stretch>
        </p:blipFill>
        <p:spPr>
          <a:xfrm>
            <a:off x="0" y="6458898"/>
            <a:ext cx="12192000" cy="401053"/>
          </a:xfrm>
          <a:prstGeom prst="rect">
            <a:avLst/>
          </a:prstGeom>
        </p:spPr>
      </p:pic>
    </p:spTree>
    <p:extLst>
      <p:ext uri="{BB962C8B-B14F-4D97-AF65-F5344CB8AC3E}">
        <p14:creationId xmlns:p14="http://schemas.microsoft.com/office/powerpoint/2010/main" val="3614696810"/>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02" y="1255873"/>
            <a:ext cx="9487054" cy="729757"/>
          </a:xfrm>
        </p:spPr>
        <p:txBody>
          <a:bodyPr/>
          <a:lstStyle/>
          <a:p>
            <a:r>
              <a:rPr lang="en-AU" sz="2800" b="1" dirty="0">
                <a:solidFill>
                  <a:schemeClr val="tx1"/>
                </a:solidFill>
                <a:latin typeface="HKGrotesk-Bold"/>
              </a:rPr>
              <a:t>Aboriginal and Torres Strait Islander Education Initiatives</a:t>
            </a:r>
            <a:endParaRPr lang="en-AU" sz="4000" b="1" dirty="0">
              <a:solidFill>
                <a:schemeClr val="tx1"/>
              </a:solidFill>
              <a:latin typeface="+mn-lt"/>
            </a:endParaRPr>
          </a:p>
        </p:txBody>
      </p:sp>
      <p:sp>
        <p:nvSpPr>
          <p:cNvPr id="4" name="TextBox 3">
            <a:extLst>
              <a:ext uri="{FF2B5EF4-FFF2-40B4-BE49-F238E27FC236}">
                <a16:creationId xmlns:a16="http://schemas.microsoft.com/office/drawing/2014/main" id="{720A7DE3-037A-2BFB-32BA-E809AE2DA0E5}"/>
              </a:ext>
            </a:extLst>
          </p:cNvPr>
          <p:cNvSpPr txBox="1"/>
          <p:nvPr/>
        </p:nvSpPr>
        <p:spPr>
          <a:xfrm>
            <a:off x="911424" y="1985630"/>
            <a:ext cx="9289032" cy="3416320"/>
          </a:xfrm>
          <a:prstGeom prst="rect">
            <a:avLst/>
          </a:prstGeom>
          <a:noFill/>
        </p:spPr>
        <p:txBody>
          <a:bodyPr wrap="square">
            <a:spAutoFit/>
          </a:bodyPr>
          <a:lstStyle/>
          <a:p>
            <a:pPr marL="285750" indent="-285750">
              <a:buFont typeface="Arial" panose="020B0604020202020204" pitchFamily="34" charset="0"/>
              <a:buChar char="•"/>
            </a:pPr>
            <a:r>
              <a:rPr lang="en-AU" sz="2400" dirty="0">
                <a:latin typeface="HKGrotesk-Bold"/>
              </a:rPr>
              <a:t>Many schools celebrated Indigenous days of significance (78%) and had teachers who knew their Indigenous students (76%).</a:t>
            </a:r>
          </a:p>
          <a:p>
            <a:pPr algn="l"/>
            <a:endParaRPr lang="en-AU" sz="2400" dirty="0">
              <a:latin typeface="HKGrotesk-Bold"/>
            </a:endParaRPr>
          </a:p>
          <a:p>
            <a:pPr marL="285750" indent="-285750">
              <a:buFont typeface="Arial" panose="020B0604020202020204" pitchFamily="34" charset="0"/>
              <a:buChar char="•"/>
            </a:pPr>
            <a:r>
              <a:rPr lang="en-AU" sz="2400" dirty="0">
                <a:latin typeface="HKGrotesk-Bold"/>
              </a:rPr>
              <a:t>Fewer schools taught about Indigenous culture (47%) or had Elders visit or teach (35%).</a:t>
            </a:r>
          </a:p>
          <a:p>
            <a:pPr marL="285750" indent="-285750">
              <a:buFont typeface="Arial" panose="020B0604020202020204" pitchFamily="34" charset="0"/>
              <a:buChar char="•"/>
            </a:pPr>
            <a:endParaRPr lang="en-AU" sz="2400" dirty="0">
              <a:latin typeface="HKGrotesk-Bold"/>
            </a:endParaRPr>
          </a:p>
          <a:p>
            <a:pPr marL="285750" indent="-285750">
              <a:buFont typeface="Arial" panose="020B0604020202020204" pitchFamily="34" charset="0"/>
              <a:buChar char="•"/>
            </a:pPr>
            <a:r>
              <a:rPr lang="en-AU" sz="2400" dirty="0">
                <a:latin typeface="HKGrotesk-Bold"/>
              </a:rPr>
              <a:t>Schools who regularly engaged in Aboriginal and Torres Strait Islander education initiatives were more likely to be in regional or remote areas where there were higher proportions of Indigenous students.</a:t>
            </a:r>
            <a:endParaRPr lang="en-AU" sz="2400" dirty="0"/>
          </a:p>
        </p:txBody>
      </p:sp>
      <p:pic>
        <p:nvPicPr>
          <p:cNvPr id="5" name="Picture 4">
            <a:extLst>
              <a:ext uri="{FF2B5EF4-FFF2-40B4-BE49-F238E27FC236}">
                <a16:creationId xmlns:a16="http://schemas.microsoft.com/office/drawing/2014/main" id="{7EEB3FFF-B56E-41F5-04F0-A419C2A212ED}"/>
              </a:ext>
            </a:extLst>
          </p:cNvPr>
          <p:cNvPicPr>
            <a:picLocks noChangeAspect="1"/>
          </p:cNvPicPr>
          <p:nvPr/>
        </p:nvPicPr>
        <p:blipFill>
          <a:blip r:embed="rId3"/>
          <a:stretch>
            <a:fillRect/>
          </a:stretch>
        </p:blipFill>
        <p:spPr>
          <a:xfrm>
            <a:off x="0" y="6458898"/>
            <a:ext cx="12192000" cy="401053"/>
          </a:xfrm>
          <a:prstGeom prst="rect">
            <a:avLst/>
          </a:prstGeom>
        </p:spPr>
      </p:pic>
    </p:spTree>
    <p:extLst>
      <p:ext uri="{BB962C8B-B14F-4D97-AF65-F5344CB8AC3E}">
        <p14:creationId xmlns:p14="http://schemas.microsoft.com/office/powerpoint/2010/main" val="2422452461"/>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585" y="980729"/>
            <a:ext cx="9290751" cy="1064838"/>
          </a:xfrm>
        </p:spPr>
        <p:txBody>
          <a:bodyPr/>
          <a:lstStyle/>
          <a:p>
            <a:r>
              <a:rPr lang="en-US" sz="2800" b="1" dirty="0">
                <a:solidFill>
                  <a:schemeClr val="tx1"/>
                </a:solidFill>
                <a:latin typeface="HKGrotesk-Bold"/>
              </a:rPr>
              <a:t>What would children change about school?</a:t>
            </a:r>
            <a:br>
              <a:rPr lang="en-AU" sz="2800" b="1" dirty="0">
                <a:solidFill>
                  <a:schemeClr val="tx1"/>
                </a:solidFill>
                <a:latin typeface="HKGrotesk-Bold"/>
              </a:rPr>
            </a:br>
            <a:endParaRPr lang="en-AU" sz="2800" b="1" dirty="0">
              <a:solidFill>
                <a:schemeClr val="tx1"/>
              </a:solidFill>
              <a:latin typeface="HKGrotesk-Bold"/>
            </a:endParaRPr>
          </a:p>
        </p:txBody>
      </p:sp>
      <p:pic>
        <p:nvPicPr>
          <p:cNvPr id="8" name="Content Placeholder 4">
            <a:extLst>
              <a:ext uri="{FF2B5EF4-FFF2-40B4-BE49-F238E27FC236}">
                <a16:creationId xmlns:a16="http://schemas.microsoft.com/office/drawing/2014/main" id="{08FA7D67-4B6B-50D7-4FE6-48C04AAB0951}"/>
              </a:ext>
            </a:extLst>
          </p:cNvPr>
          <p:cNvPicPr>
            <a:picLocks noChangeAspect="1"/>
          </p:cNvPicPr>
          <p:nvPr/>
        </p:nvPicPr>
        <p:blipFill>
          <a:blip r:embed="rId3"/>
          <a:stretch>
            <a:fillRect/>
          </a:stretch>
        </p:blipFill>
        <p:spPr>
          <a:xfrm>
            <a:off x="1090585" y="1479040"/>
            <a:ext cx="8389791" cy="4942268"/>
          </a:xfrm>
          <a:prstGeom prst="rect">
            <a:avLst/>
          </a:prstGeom>
        </p:spPr>
      </p:pic>
      <p:pic>
        <p:nvPicPr>
          <p:cNvPr id="10" name="Picture 9">
            <a:extLst>
              <a:ext uri="{FF2B5EF4-FFF2-40B4-BE49-F238E27FC236}">
                <a16:creationId xmlns:a16="http://schemas.microsoft.com/office/drawing/2014/main" id="{3FE93D98-60C0-D5A9-EA8A-01CB45B72BC1}"/>
              </a:ext>
            </a:extLst>
          </p:cNvPr>
          <p:cNvPicPr>
            <a:picLocks noChangeAspect="1"/>
          </p:cNvPicPr>
          <p:nvPr/>
        </p:nvPicPr>
        <p:blipFill>
          <a:blip r:embed="rId4"/>
          <a:stretch>
            <a:fillRect/>
          </a:stretch>
        </p:blipFill>
        <p:spPr>
          <a:xfrm>
            <a:off x="0" y="6458898"/>
            <a:ext cx="12192000" cy="401053"/>
          </a:xfrm>
          <a:prstGeom prst="rect">
            <a:avLst/>
          </a:prstGeom>
        </p:spPr>
      </p:pic>
      <p:pic>
        <p:nvPicPr>
          <p:cNvPr id="3" name="Picture 2">
            <a:extLst>
              <a:ext uri="{FF2B5EF4-FFF2-40B4-BE49-F238E27FC236}">
                <a16:creationId xmlns:a16="http://schemas.microsoft.com/office/drawing/2014/main" id="{B5EF99C3-1495-1149-A055-BB00BEBAE480}"/>
              </a:ext>
            </a:extLst>
          </p:cNvPr>
          <p:cNvPicPr>
            <a:picLocks noChangeAspect="1"/>
          </p:cNvPicPr>
          <p:nvPr/>
        </p:nvPicPr>
        <p:blipFill>
          <a:blip r:embed="rId5"/>
          <a:stretch>
            <a:fillRect/>
          </a:stretch>
        </p:blipFill>
        <p:spPr>
          <a:xfrm>
            <a:off x="9984432" y="2636912"/>
            <a:ext cx="1587550" cy="1874660"/>
          </a:xfrm>
          <a:prstGeom prst="rect">
            <a:avLst/>
          </a:prstGeom>
        </p:spPr>
      </p:pic>
    </p:spTree>
    <p:extLst>
      <p:ext uri="{BB962C8B-B14F-4D97-AF65-F5344CB8AC3E}">
        <p14:creationId xmlns:p14="http://schemas.microsoft.com/office/powerpoint/2010/main" val="2835839223"/>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a:extLst>
              <a:ext uri="{FF2B5EF4-FFF2-40B4-BE49-F238E27FC236}">
                <a16:creationId xmlns:a16="http://schemas.microsoft.com/office/drawing/2014/main" id="{D761C154-372F-A5C6-16FE-11EF42295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28093" y="0"/>
            <a:ext cx="1302009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7408" y="1988840"/>
            <a:ext cx="9001000" cy="3888432"/>
          </a:xfrm>
          <a:prstGeom prst="rect">
            <a:avLst/>
          </a:prstGeom>
        </p:spPr>
        <p:txBody>
          <a:bodyPr wrap="square">
            <a:spAutoFit/>
          </a:bodyPr>
          <a:lstStyle/>
          <a:p>
            <a:pPr marL="0" lvl="3" algn="ctr" defTabSz="685800"/>
            <a:r>
              <a:rPr lang="en-AU"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acknowledge the Traditional Custodians of the land on which we meet today and their connections to land, water, culture and community. </a:t>
            </a:r>
          </a:p>
          <a:p>
            <a:pPr marL="0" lvl="3" algn="ctr" defTabSz="685800"/>
            <a:endParaRPr lang="en-AU"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lvl="3" algn="ctr" defTabSz="685800"/>
            <a:r>
              <a:rPr lang="en-AU"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pay our respects to the Elders past and present and extend that respect to all Aboriginal and </a:t>
            </a:r>
            <a:br>
              <a:rPr lang="en-AU"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AU"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Torres Strait Islander peoples</a:t>
            </a:r>
          </a:p>
          <a:p>
            <a:pPr marL="0" lvl="3" algn="ctr" defTabSz="685800"/>
            <a:endParaRPr lang="en-AU"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AU" sz="1200" b="1" dirty="0">
                <a:solidFill>
                  <a:srgbClr val="FFFF00"/>
                </a:solidFill>
                <a:effectLst>
                  <a:outerShdw blurRad="38100" dist="38100" dir="2700000" algn="tl">
                    <a:srgbClr val="000000">
                      <a:alpha val="43137"/>
                    </a:srgbClr>
                  </a:outerShdw>
                </a:effectLst>
              </a:rPr>
              <a:t>Aboriginal and Torres Strait Islander people should be aware that this presentation includes </a:t>
            </a:r>
            <a:br>
              <a:rPr lang="en-AU" sz="1200" b="1" dirty="0">
                <a:solidFill>
                  <a:srgbClr val="FFFF00"/>
                </a:solidFill>
                <a:effectLst>
                  <a:outerShdw blurRad="38100" dist="38100" dir="2700000" algn="tl">
                    <a:srgbClr val="000000">
                      <a:alpha val="43137"/>
                    </a:srgbClr>
                  </a:outerShdw>
                </a:effectLst>
              </a:rPr>
            </a:br>
            <a:r>
              <a:rPr lang="en-AU" sz="1200" b="1" dirty="0">
                <a:solidFill>
                  <a:srgbClr val="FFFF00"/>
                </a:solidFill>
                <a:effectLst>
                  <a:outerShdw blurRad="38100" dist="38100" dir="2700000" algn="tl">
                    <a:srgbClr val="000000">
                      <a:alpha val="43137"/>
                    </a:srgbClr>
                  </a:outerShdw>
                </a:effectLst>
              </a:rPr>
              <a:t>images of people who may have passed away.</a:t>
            </a:r>
          </a:p>
          <a:p>
            <a:pPr marL="0" lvl="3" algn="ctr" defTabSz="685800"/>
            <a:endParaRPr lang="en-A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39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7488" y="1641669"/>
            <a:ext cx="8028892" cy="547715"/>
          </a:xfrm>
        </p:spPr>
        <p:txBody>
          <a:bodyPr/>
          <a:lstStyle/>
          <a:p>
            <a:pPr algn="ctr"/>
            <a:r>
              <a:rPr lang="en-AU" sz="2800" dirty="0">
                <a:solidFill>
                  <a:srgbClr val="C96009"/>
                </a:solidFill>
                <a:latin typeface="Futura Medium"/>
              </a:rPr>
              <a:t>and many more findings…</a:t>
            </a:r>
          </a:p>
        </p:txBody>
      </p:sp>
      <p:pic>
        <p:nvPicPr>
          <p:cNvPr id="7" name="Picture 6">
            <a:extLst>
              <a:ext uri="{FF2B5EF4-FFF2-40B4-BE49-F238E27FC236}">
                <a16:creationId xmlns:a16="http://schemas.microsoft.com/office/drawing/2014/main" id="{410EFFF9-2247-C122-C2DF-0882A2BC49CE}"/>
              </a:ext>
            </a:extLst>
          </p:cNvPr>
          <p:cNvPicPr>
            <a:picLocks noChangeAspect="1"/>
          </p:cNvPicPr>
          <p:nvPr/>
        </p:nvPicPr>
        <p:blipFill>
          <a:blip r:embed="rId3"/>
          <a:stretch>
            <a:fillRect/>
          </a:stretch>
        </p:blipFill>
        <p:spPr>
          <a:xfrm>
            <a:off x="2120256" y="2996953"/>
            <a:ext cx="8003419" cy="2880320"/>
          </a:xfrm>
          <a:prstGeom prst="rect">
            <a:avLst/>
          </a:prstGeom>
        </p:spPr>
      </p:pic>
      <p:sp>
        <p:nvSpPr>
          <p:cNvPr id="9" name="TextBox 8">
            <a:extLst>
              <a:ext uri="{FF2B5EF4-FFF2-40B4-BE49-F238E27FC236}">
                <a16:creationId xmlns:a16="http://schemas.microsoft.com/office/drawing/2014/main" id="{C705415F-8BFC-A157-8C4B-0200DC31D7EE}"/>
              </a:ext>
            </a:extLst>
          </p:cNvPr>
          <p:cNvSpPr txBox="1"/>
          <p:nvPr/>
        </p:nvSpPr>
        <p:spPr>
          <a:xfrm>
            <a:off x="2377548" y="2304686"/>
            <a:ext cx="7488832" cy="461665"/>
          </a:xfrm>
          <a:prstGeom prst="rect">
            <a:avLst/>
          </a:prstGeom>
          <a:noFill/>
        </p:spPr>
        <p:txBody>
          <a:bodyPr wrap="square">
            <a:spAutoFit/>
          </a:bodyPr>
          <a:lstStyle/>
          <a:p>
            <a:pPr algn="l"/>
            <a:r>
              <a:rPr lang="en-AU" sz="2400" dirty="0">
                <a:latin typeface="HKGrotesk-Bold"/>
              </a:rPr>
              <a:t>Children’s favourite things to do at school were (in order):</a:t>
            </a:r>
            <a:endParaRPr lang="en-AU" sz="2400" dirty="0"/>
          </a:p>
        </p:txBody>
      </p:sp>
      <p:pic>
        <p:nvPicPr>
          <p:cNvPr id="4" name="Picture 3">
            <a:extLst>
              <a:ext uri="{FF2B5EF4-FFF2-40B4-BE49-F238E27FC236}">
                <a16:creationId xmlns:a16="http://schemas.microsoft.com/office/drawing/2014/main" id="{8E04F6FD-3D59-1585-9EB3-B6292AB27349}"/>
              </a:ext>
            </a:extLst>
          </p:cNvPr>
          <p:cNvPicPr>
            <a:picLocks noChangeAspect="1"/>
          </p:cNvPicPr>
          <p:nvPr/>
        </p:nvPicPr>
        <p:blipFill>
          <a:blip r:embed="rId4"/>
          <a:stretch>
            <a:fillRect/>
          </a:stretch>
        </p:blipFill>
        <p:spPr>
          <a:xfrm>
            <a:off x="8112225" y="1626394"/>
            <a:ext cx="720431" cy="632439"/>
          </a:xfrm>
          <a:prstGeom prst="rect">
            <a:avLst/>
          </a:prstGeom>
        </p:spPr>
      </p:pic>
      <p:pic>
        <p:nvPicPr>
          <p:cNvPr id="5" name="Picture 4">
            <a:extLst>
              <a:ext uri="{FF2B5EF4-FFF2-40B4-BE49-F238E27FC236}">
                <a16:creationId xmlns:a16="http://schemas.microsoft.com/office/drawing/2014/main" id="{63BC1D1E-BA84-E444-1DA7-78AD22A2B6AA}"/>
              </a:ext>
            </a:extLst>
          </p:cNvPr>
          <p:cNvPicPr>
            <a:picLocks noChangeAspect="1"/>
          </p:cNvPicPr>
          <p:nvPr/>
        </p:nvPicPr>
        <p:blipFill>
          <a:blip r:embed="rId5"/>
          <a:stretch>
            <a:fillRect/>
          </a:stretch>
        </p:blipFill>
        <p:spPr>
          <a:xfrm>
            <a:off x="0" y="6458898"/>
            <a:ext cx="12192000" cy="401053"/>
          </a:xfrm>
          <a:prstGeom prst="rect">
            <a:avLst/>
          </a:prstGeom>
        </p:spPr>
      </p:pic>
    </p:spTree>
    <p:extLst>
      <p:ext uri="{BB962C8B-B14F-4D97-AF65-F5344CB8AC3E}">
        <p14:creationId xmlns:p14="http://schemas.microsoft.com/office/powerpoint/2010/main" val="4144323164"/>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0B1141-0765-4559-8C36-EC9F0B07671C}"/>
              </a:ext>
            </a:extLst>
          </p:cNvPr>
          <p:cNvSpPr txBox="1"/>
          <p:nvPr/>
        </p:nvSpPr>
        <p:spPr>
          <a:xfrm>
            <a:off x="407368" y="1556792"/>
            <a:ext cx="10945216" cy="3363165"/>
          </a:xfrm>
          <a:prstGeom prst="rect">
            <a:avLst/>
          </a:prstGeom>
          <a:noFill/>
        </p:spPr>
        <p:txBody>
          <a:bodyPr wrap="square">
            <a:spAutoFit/>
          </a:bodyPr>
          <a:lstStyle/>
          <a:p>
            <a:pPr marL="742950" lvl="1" indent="-285750">
              <a:lnSpc>
                <a:spcPct val="125000"/>
              </a:lnSpc>
              <a:spcBef>
                <a:spcPts val="1200"/>
              </a:spcBef>
              <a:buFont typeface="Arial" panose="020B0604020202020204" pitchFamily="34" charset="0"/>
              <a:buChar char="•"/>
            </a:pPr>
            <a:r>
              <a:rPr lang="en-AU" sz="2000" dirty="0"/>
              <a:t>Boost pre-service and in-service teacher cultural training – potential for far-reaching impacts (reducing racism, parent and child engagement, achievement, wellbeing)</a:t>
            </a:r>
          </a:p>
          <a:p>
            <a:pPr marL="742950" lvl="1" indent="-285750">
              <a:lnSpc>
                <a:spcPct val="125000"/>
              </a:lnSpc>
              <a:spcBef>
                <a:spcPts val="1200"/>
              </a:spcBef>
              <a:buFont typeface="Arial" panose="020B0604020202020204" pitchFamily="34" charset="0"/>
              <a:buChar char="•"/>
            </a:pPr>
            <a:r>
              <a:rPr lang="en-AU" sz="2000" dirty="0"/>
              <a:t>Positive teacher-student relationships are a must, reducing conflict is critical</a:t>
            </a:r>
          </a:p>
          <a:p>
            <a:pPr marL="742950" lvl="1" indent="-285750">
              <a:lnSpc>
                <a:spcPct val="125000"/>
              </a:lnSpc>
              <a:spcBef>
                <a:spcPts val="1200"/>
              </a:spcBef>
              <a:buFont typeface="Arial" panose="020B0604020202020204" pitchFamily="34" charset="0"/>
              <a:buChar char="•"/>
            </a:pPr>
            <a:r>
              <a:rPr lang="en-US" sz="2000" dirty="0"/>
              <a:t>Consider more consistent national homework policy for primary school based in evidence of impacts vs benefits for children and families</a:t>
            </a:r>
            <a:endParaRPr lang="en-AU" sz="2000" dirty="0"/>
          </a:p>
          <a:p>
            <a:pPr marL="742950" lvl="1" indent="-285750">
              <a:lnSpc>
                <a:spcPct val="125000"/>
              </a:lnSpc>
              <a:spcBef>
                <a:spcPts val="1200"/>
              </a:spcBef>
              <a:buFont typeface="Arial" panose="020B0604020202020204" pitchFamily="34" charset="0"/>
              <a:buChar char="•"/>
            </a:pPr>
            <a:r>
              <a:rPr lang="en-AU" sz="2000" dirty="0"/>
              <a:t>Engage school community in policies to address racist bullying: </a:t>
            </a:r>
          </a:p>
          <a:p>
            <a:pPr marL="1200150" lvl="2" indent="-285750">
              <a:lnSpc>
                <a:spcPct val="125000"/>
              </a:lnSpc>
              <a:spcBef>
                <a:spcPts val="1200"/>
              </a:spcBef>
              <a:buFont typeface="Arial" panose="020B0604020202020204" pitchFamily="34" charset="0"/>
              <a:buChar char="•"/>
            </a:pPr>
            <a:r>
              <a:rPr lang="en-AU" sz="2000" dirty="0"/>
              <a:t>Teachers rely heavily on these so they must be robust and clear.</a:t>
            </a:r>
          </a:p>
        </p:txBody>
      </p:sp>
      <p:sp>
        <p:nvSpPr>
          <p:cNvPr id="3" name="Title 1">
            <a:extLst>
              <a:ext uri="{FF2B5EF4-FFF2-40B4-BE49-F238E27FC236}">
                <a16:creationId xmlns:a16="http://schemas.microsoft.com/office/drawing/2014/main" id="{D8E882B9-6E97-9818-1213-0D97328B114C}"/>
              </a:ext>
            </a:extLst>
          </p:cNvPr>
          <p:cNvSpPr txBox="1">
            <a:spLocks/>
          </p:cNvSpPr>
          <p:nvPr/>
        </p:nvSpPr>
        <p:spPr>
          <a:xfrm>
            <a:off x="407368" y="1052738"/>
            <a:ext cx="9954852" cy="504055"/>
          </a:xfrm>
          <a:prstGeom prst="rect">
            <a:avLst/>
          </a:prstGeom>
        </p:spPr>
        <p:txBody>
          <a:bodyPr/>
          <a:lstStyle>
            <a:lvl1pPr algn="l" defTabSz="914400" rtl="0" eaLnBrk="1" latinLnBrk="0" hangingPunct="1">
              <a:lnSpc>
                <a:spcPct val="80000"/>
              </a:lnSpc>
              <a:spcBef>
                <a:spcPct val="0"/>
              </a:spcBef>
              <a:buNone/>
              <a:defRPr sz="3600" kern="1200">
                <a:solidFill>
                  <a:srgbClr val="78BE20"/>
                </a:solidFill>
                <a:latin typeface="+mj-lt"/>
                <a:ea typeface="+mj-ea"/>
                <a:cs typeface="+mj-cs"/>
              </a:defRPr>
            </a:lvl1pPr>
          </a:lstStyle>
          <a:p>
            <a:pPr algn="ctr"/>
            <a:r>
              <a:rPr lang="en-AU" sz="2800" dirty="0">
                <a:solidFill>
                  <a:srgbClr val="C96009"/>
                </a:solidFill>
                <a:latin typeface="Futura Medium"/>
              </a:rPr>
              <a:t>Some of the recommendations from the report</a:t>
            </a:r>
          </a:p>
        </p:txBody>
      </p:sp>
      <p:pic>
        <p:nvPicPr>
          <p:cNvPr id="12" name="Picture 11">
            <a:extLst>
              <a:ext uri="{FF2B5EF4-FFF2-40B4-BE49-F238E27FC236}">
                <a16:creationId xmlns:a16="http://schemas.microsoft.com/office/drawing/2014/main" id="{3A189CB4-133F-AD42-164B-DEBA5B0A6EC5}"/>
              </a:ext>
            </a:extLst>
          </p:cNvPr>
          <p:cNvPicPr>
            <a:picLocks noChangeAspect="1"/>
          </p:cNvPicPr>
          <p:nvPr/>
        </p:nvPicPr>
        <p:blipFill>
          <a:blip r:embed="rId3"/>
          <a:stretch>
            <a:fillRect/>
          </a:stretch>
        </p:blipFill>
        <p:spPr>
          <a:xfrm>
            <a:off x="1524000" y="5378132"/>
            <a:ext cx="9144000" cy="854260"/>
          </a:xfrm>
          <a:prstGeom prst="rect">
            <a:avLst/>
          </a:prstGeom>
        </p:spPr>
      </p:pic>
      <p:pic>
        <p:nvPicPr>
          <p:cNvPr id="4" name="Picture 3">
            <a:extLst>
              <a:ext uri="{FF2B5EF4-FFF2-40B4-BE49-F238E27FC236}">
                <a16:creationId xmlns:a16="http://schemas.microsoft.com/office/drawing/2014/main" id="{37E7F552-B183-2FFC-7513-BA3E6D08815C}"/>
              </a:ext>
            </a:extLst>
          </p:cNvPr>
          <p:cNvPicPr>
            <a:picLocks noChangeAspect="1"/>
          </p:cNvPicPr>
          <p:nvPr/>
        </p:nvPicPr>
        <p:blipFill>
          <a:blip r:embed="rId4"/>
          <a:stretch>
            <a:fillRect/>
          </a:stretch>
        </p:blipFill>
        <p:spPr>
          <a:xfrm>
            <a:off x="0" y="6458898"/>
            <a:ext cx="12192000" cy="401053"/>
          </a:xfrm>
          <a:prstGeom prst="rect">
            <a:avLst/>
          </a:prstGeom>
        </p:spPr>
      </p:pic>
    </p:spTree>
    <p:extLst>
      <p:ext uri="{BB962C8B-B14F-4D97-AF65-F5344CB8AC3E}">
        <p14:creationId xmlns:p14="http://schemas.microsoft.com/office/powerpoint/2010/main" val="698027997"/>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a:spLocks noChangeArrowheads="1"/>
          </p:cNvSpPr>
          <p:nvPr/>
        </p:nvSpPr>
        <p:spPr bwMode="auto">
          <a:xfrm>
            <a:off x="2045271" y="404665"/>
            <a:ext cx="770490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4000" dirty="0">
                <a:solidFill>
                  <a:schemeClr val="bg1"/>
                </a:solidFill>
                <a:latin typeface="Futura Medium"/>
              </a:rPr>
              <a:t>LSIC Wave 11 – 12 Report</a:t>
            </a:r>
          </a:p>
          <a:p>
            <a:pPr algn="ctr" eaLnBrk="1" hangingPunct="1"/>
            <a:r>
              <a:rPr lang="en-AU" sz="4000" dirty="0">
                <a:solidFill>
                  <a:schemeClr val="bg1"/>
                </a:solidFill>
                <a:latin typeface="Futura Medium"/>
              </a:rPr>
              <a:t>LSIC Wave 13 Report</a:t>
            </a:r>
          </a:p>
          <a:p>
            <a:pPr algn="ctr" eaLnBrk="1" hangingPunct="1"/>
            <a:r>
              <a:rPr lang="en-AU" sz="2400" dirty="0">
                <a:solidFill>
                  <a:schemeClr val="bg1"/>
                </a:solidFill>
                <a:latin typeface="Futura Medium"/>
              </a:rPr>
              <a:t>(forthcoming)</a:t>
            </a:r>
            <a:endParaRPr lang="en-AU" sz="4000" dirty="0">
              <a:solidFill>
                <a:schemeClr val="bg1"/>
              </a:solidFill>
              <a:latin typeface="Futura Medium"/>
            </a:endParaRPr>
          </a:p>
        </p:txBody>
      </p:sp>
      <p:pic>
        <p:nvPicPr>
          <p:cNvPr id="5" name="Picture 4">
            <a:extLst>
              <a:ext uri="{FF2B5EF4-FFF2-40B4-BE49-F238E27FC236}">
                <a16:creationId xmlns:a16="http://schemas.microsoft.com/office/drawing/2014/main" id="{FD7D74BE-AD35-D821-E0A9-C0559340CC42}"/>
              </a:ext>
            </a:extLst>
          </p:cNvPr>
          <p:cNvPicPr>
            <a:picLocks noChangeAspect="1"/>
          </p:cNvPicPr>
          <p:nvPr/>
        </p:nvPicPr>
        <p:blipFill>
          <a:blip r:embed="rId3"/>
          <a:stretch>
            <a:fillRect/>
          </a:stretch>
        </p:blipFill>
        <p:spPr>
          <a:xfrm>
            <a:off x="3071664" y="2276872"/>
            <a:ext cx="5874852" cy="4176464"/>
          </a:xfrm>
          <a:prstGeom prst="rect">
            <a:avLst/>
          </a:prstGeom>
        </p:spPr>
      </p:pic>
    </p:spTree>
    <p:extLst>
      <p:ext uri="{BB962C8B-B14F-4D97-AF65-F5344CB8AC3E}">
        <p14:creationId xmlns:p14="http://schemas.microsoft.com/office/powerpoint/2010/main" val="4123772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1450568"/>
            <a:ext cx="9406229" cy="649478"/>
          </a:xfrm>
        </p:spPr>
        <p:txBody>
          <a:bodyPr/>
          <a:lstStyle/>
          <a:p>
            <a:r>
              <a:rPr lang="en-AU" sz="2000" b="1" i="1" dirty="0">
                <a:solidFill>
                  <a:srgbClr val="2C2A29"/>
                </a:solidFill>
                <a:latin typeface="Arial" panose="020B0604020202020204" pitchFamily="34" charset="0"/>
              </a:rPr>
              <a:t>Footprints in Time: </a:t>
            </a:r>
            <a:r>
              <a:rPr lang="en-AU" sz="2000" b="1" dirty="0">
                <a:solidFill>
                  <a:srgbClr val="2C2A29"/>
                </a:solidFill>
                <a:latin typeface="Arial" panose="020B0604020202020204" pitchFamily="34" charset="0"/>
              </a:rPr>
              <a:t>The Longitudinal Study of Indigenous Children – </a:t>
            </a:r>
            <a:br>
              <a:rPr lang="en-AU" sz="2000" b="1" dirty="0">
                <a:solidFill>
                  <a:srgbClr val="2C2A29"/>
                </a:solidFill>
                <a:latin typeface="Arial" panose="020B0604020202020204" pitchFamily="34" charset="0"/>
              </a:rPr>
            </a:br>
            <a:r>
              <a:rPr lang="en-AU" sz="2000" b="1" dirty="0">
                <a:solidFill>
                  <a:srgbClr val="2C2A29"/>
                </a:solidFill>
                <a:latin typeface="Arial" panose="020B0604020202020204" pitchFamily="34" charset="0"/>
              </a:rPr>
              <a:t>Wave 11 – 12 (2018-19) Report</a:t>
            </a:r>
            <a:br>
              <a:rPr lang="en-AU" sz="2100" b="1" dirty="0">
                <a:solidFill>
                  <a:srgbClr val="FF6600"/>
                </a:solidFill>
                <a:latin typeface="Arial"/>
              </a:rPr>
            </a:br>
            <a:endParaRPr lang="en-AU" dirty="0"/>
          </a:p>
        </p:txBody>
      </p:sp>
      <p:sp>
        <p:nvSpPr>
          <p:cNvPr id="3" name="Content Placeholder 2"/>
          <p:cNvSpPr>
            <a:spLocks noGrp="1"/>
          </p:cNvSpPr>
          <p:nvPr>
            <p:ph idx="1"/>
          </p:nvPr>
        </p:nvSpPr>
        <p:spPr>
          <a:xfrm>
            <a:off x="1055440" y="2255183"/>
            <a:ext cx="7179825" cy="3333163"/>
          </a:xfrm>
        </p:spPr>
        <p:txBody>
          <a:bodyPr/>
          <a:lstStyle/>
          <a:p>
            <a:r>
              <a:rPr lang="en-AU" b="0" i="0" dirty="0">
                <a:solidFill>
                  <a:srgbClr val="2C2A29"/>
                </a:solidFill>
                <a:effectLst/>
                <a:latin typeface="Arial" panose="020B0604020202020204" pitchFamily="34" charset="0"/>
              </a:rPr>
              <a:t>Written by researchers in the Telethon Kids Institute</a:t>
            </a:r>
          </a:p>
          <a:p>
            <a:r>
              <a:rPr lang="en-AU" b="0" i="0" dirty="0">
                <a:solidFill>
                  <a:srgbClr val="2C2A29"/>
                </a:solidFill>
                <a:effectLst/>
                <a:latin typeface="Arial" panose="020B0604020202020204" pitchFamily="34" charset="0"/>
              </a:rPr>
              <a:t>Primarily uses Wave 11 and 12 data collected in 2018 and 2019 </a:t>
            </a:r>
          </a:p>
          <a:p>
            <a:r>
              <a:rPr lang="en-AU" b="0" i="0" dirty="0">
                <a:solidFill>
                  <a:srgbClr val="2C2A29"/>
                </a:solidFill>
                <a:effectLst/>
                <a:latin typeface="Arial" panose="020B0604020202020204" pitchFamily="34" charset="0"/>
              </a:rPr>
              <a:t>LSIC Youth 10 – 16 years old</a:t>
            </a:r>
          </a:p>
          <a:p>
            <a:r>
              <a:rPr lang="en-AU" dirty="0">
                <a:solidFill>
                  <a:srgbClr val="2C2A29"/>
                </a:solidFill>
                <a:latin typeface="Arial" panose="020B0604020202020204" pitchFamily="34" charset="0"/>
              </a:rPr>
              <a:t>Comes with five Factsheets with different themes</a:t>
            </a:r>
          </a:p>
          <a:p>
            <a:pPr marL="723900" lvl="1" indent="-457200">
              <a:lnSpc>
                <a:spcPct val="90000"/>
              </a:lnSpc>
              <a:buFont typeface="+mj-lt"/>
              <a:buAutoNum type="arabicPeriod"/>
            </a:pPr>
            <a:r>
              <a:rPr lang="en-AU" dirty="0">
                <a:solidFill>
                  <a:srgbClr val="2C2A29"/>
                </a:solidFill>
                <a:latin typeface="Arial" panose="020B0604020202020204" pitchFamily="34" charset="0"/>
              </a:rPr>
              <a:t>Cultural pride in adolescence</a:t>
            </a:r>
          </a:p>
          <a:p>
            <a:pPr marL="723900" lvl="1" indent="-457200">
              <a:lnSpc>
                <a:spcPct val="90000"/>
              </a:lnSpc>
              <a:buFont typeface="+mj-lt"/>
              <a:buAutoNum type="arabicPeriod"/>
            </a:pPr>
            <a:r>
              <a:rPr lang="en-AU" dirty="0">
                <a:solidFill>
                  <a:srgbClr val="2C2A29"/>
                </a:solidFill>
                <a:latin typeface="Arial" panose="020B0604020202020204" pitchFamily="34" charset="0"/>
              </a:rPr>
              <a:t>Family relationships and wellbeing </a:t>
            </a:r>
          </a:p>
          <a:p>
            <a:pPr marL="723900" lvl="1" indent="-457200">
              <a:lnSpc>
                <a:spcPct val="90000"/>
              </a:lnSpc>
              <a:buFont typeface="+mj-lt"/>
              <a:buAutoNum type="arabicPeriod"/>
            </a:pPr>
            <a:r>
              <a:rPr lang="en-AU" dirty="0">
                <a:solidFill>
                  <a:srgbClr val="2C2A29"/>
                </a:solidFill>
                <a:latin typeface="Arial" panose="020B0604020202020204" pitchFamily="34" charset="0"/>
              </a:rPr>
              <a:t>Wellbeing and experiences of racism    </a:t>
            </a:r>
          </a:p>
          <a:p>
            <a:pPr marL="723900" lvl="1" indent="-457200">
              <a:lnSpc>
                <a:spcPct val="90000"/>
              </a:lnSpc>
              <a:buFont typeface="+mj-lt"/>
              <a:buAutoNum type="arabicPeriod"/>
            </a:pPr>
            <a:r>
              <a:rPr lang="en-AU" dirty="0">
                <a:solidFill>
                  <a:srgbClr val="2C2A29"/>
                </a:solidFill>
                <a:latin typeface="Arial" panose="020B0604020202020204" pitchFamily="34" charset="0"/>
              </a:rPr>
              <a:t>Youth online: safe and connected     </a:t>
            </a:r>
          </a:p>
          <a:p>
            <a:pPr marL="723900" lvl="1" indent="-457200">
              <a:lnSpc>
                <a:spcPct val="90000"/>
              </a:lnSpc>
              <a:buFont typeface="+mj-lt"/>
              <a:buAutoNum type="arabicPeriod"/>
            </a:pPr>
            <a:r>
              <a:rPr lang="en-AU" dirty="0">
                <a:solidFill>
                  <a:srgbClr val="2C2A29"/>
                </a:solidFill>
                <a:latin typeface="Arial" panose="020B0604020202020204" pitchFamily="34" charset="0"/>
              </a:rPr>
              <a:t>Relationships during early adolescence </a:t>
            </a:r>
          </a:p>
          <a:p>
            <a:pPr lvl="1">
              <a:lnSpc>
                <a:spcPct val="90000"/>
              </a:lnSpc>
              <a:buFont typeface="Wingdings" panose="05000000000000000000" pitchFamily="2" charset="2"/>
              <a:buChar char="Ø"/>
            </a:pPr>
            <a:endParaRPr lang="en-AU" sz="1800" dirty="0"/>
          </a:p>
          <a:p>
            <a:pPr marL="0" indent="0">
              <a:buNone/>
            </a:pPr>
            <a:endParaRPr lang="en-AU" dirty="0"/>
          </a:p>
          <a:p>
            <a:pPr marL="0" indent="0">
              <a:buNone/>
            </a:pPr>
            <a:r>
              <a:rPr lang="en-AU" dirty="0"/>
              <a:t> </a:t>
            </a:r>
          </a:p>
        </p:txBody>
      </p:sp>
      <p:pic>
        <p:nvPicPr>
          <p:cNvPr id="9" name="Picture 8">
            <a:extLst>
              <a:ext uri="{FF2B5EF4-FFF2-40B4-BE49-F238E27FC236}">
                <a16:creationId xmlns:a16="http://schemas.microsoft.com/office/drawing/2014/main" id="{1171CED3-E482-9C24-AC2D-296526CA6174}"/>
              </a:ext>
            </a:extLst>
          </p:cNvPr>
          <p:cNvPicPr>
            <a:picLocks noChangeAspect="1"/>
          </p:cNvPicPr>
          <p:nvPr/>
        </p:nvPicPr>
        <p:blipFill>
          <a:blip r:embed="rId3"/>
          <a:stretch>
            <a:fillRect/>
          </a:stretch>
        </p:blipFill>
        <p:spPr>
          <a:xfrm>
            <a:off x="8235264" y="3064585"/>
            <a:ext cx="1787344" cy="2523761"/>
          </a:xfrm>
          <a:prstGeom prst="rect">
            <a:avLst/>
          </a:prstGeom>
        </p:spPr>
      </p:pic>
      <p:pic>
        <p:nvPicPr>
          <p:cNvPr id="4" name="Picture 3">
            <a:extLst>
              <a:ext uri="{FF2B5EF4-FFF2-40B4-BE49-F238E27FC236}">
                <a16:creationId xmlns:a16="http://schemas.microsoft.com/office/drawing/2014/main" id="{537C42C4-B2E3-0916-D693-FAB7FA2187AE}"/>
              </a:ext>
            </a:extLst>
          </p:cNvPr>
          <p:cNvPicPr>
            <a:picLocks noChangeAspect="1"/>
          </p:cNvPicPr>
          <p:nvPr/>
        </p:nvPicPr>
        <p:blipFill>
          <a:blip r:embed="rId4"/>
          <a:stretch>
            <a:fillRect/>
          </a:stretch>
        </p:blipFill>
        <p:spPr>
          <a:xfrm>
            <a:off x="0" y="6458898"/>
            <a:ext cx="12192000" cy="401053"/>
          </a:xfrm>
          <a:prstGeom prst="rect">
            <a:avLst/>
          </a:prstGeom>
        </p:spPr>
      </p:pic>
    </p:spTree>
    <p:extLst>
      <p:ext uri="{BB962C8B-B14F-4D97-AF65-F5344CB8AC3E}">
        <p14:creationId xmlns:p14="http://schemas.microsoft.com/office/powerpoint/2010/main" val="2038696807"/>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7AF8303-E9FA-A98D-4E2E-5D8493C01E4A}"/>
              </a:ext>
            </a:extLst>
          </p:cNvPr>
          <p:cNvPicPr>
            <a:picLocks noChangeAspect="1"/>
          </p:cNvPicPr>
          <p:nvPr/>
        </p:nvPicPr>
        <p:blipFill>
          <a:blip r:embed="rId3"/>
          <a:stretch>
            <a:fillRect/>
          </a:stretch>
        </p:blipFill>
        <p:spPr>
          <a:xfrm>
            <a:off x="191344" y="6237313"/>
            <a:ext cx="4896545" cy="432589"/>
          </a:xfrm>
          <a:prstGeom prst="rect">
            <a:avLst/>
          </a:prstGeom>
        </p:spPr>
      </p:pic>
      <p:pic>
        <p:nvPicPr>
          <p:cNvPr id="16" name="Picture 15">
            <a:extLst>
              <a:ext uri="{FF2B5EF4-FFF2-40B4-BE49-F238E27FC236}">
                <a16:creationId xmlns:a16="http://schemas.microsoft.com/office/drawing/2014/main" id="{30723FBF-C25A-F685-1B61-045B84BD2B75}"/>
              </a:ext>
            </a:extLst>
          </p:cNvPr>
          <p:cNvPicPr>
            <a:picLocks noChangeAspect="1"/>
          </p:cNvPicPr>
          <p:nvPr/>
        </p:nvPicPr>
        <p:blipFill>
          <a:blip r:embed="rId4"/>
          <a:stretch>
            <a:fillRect/>
          </a:stretch>
        </p:blipFill>
        <p:spPr>
          <a:xfrm>
            <a:off x="3359696" y="1203444"/>
            <a:ext cx="7704856" cy="5501490"/>
          </a:xfrm>
          <a:prstGeom prst="rect">
            <a:avLst/>
          </a:prstGeom>
        </p:spPr>
      </p:pic>
      <p:sp>
        <p:nvSpPr>
          <p:cNvPr id="3" name="TextBox 2">
            <a:extLst>
              <a:ext uri="{FF2B5EF4-FFF2-40B4-BE49-F238E27FC236}">
                <a16:creationId xmlns:a16="http://schemas.microsoft.com/office/drawing/2014/main" id="{599DBB3D-6BBF-7E08-0073-B9D8F5B8888C}"/>
              </a:ext>
            </a:extLst>
          </p:cNvPr>
          <p:cNvSpPr txBox="1"/>
          <p:nvPr/>
        </p:nvSpPr>
        <p:spPr>
          <a:xfrm>
            <a:off x="767408" y="1412776"/>
            <a:ext cx="3600400" cy="923330"/>
          </a:xfrm>
          <a:prstGeom prst="rect">
            <a:avLst/>
          </a:prstGeom>
          <a:noFill/>
        </p:spPr>
        <p:txBody>
          <a:bodyPr wrap="square">
            <a:spAutoFit/>
          </a:bodyPr>
          <a:lstStyle/>
          <a:p>
            <a:r>
              <a:rPr lang="en-AU" dirty="0">
                <a:solidFill>
                  <a:srgbClr val="000000"/>
                </a:solidFill>
              </a:rPr>
              <a:t>Cultural aspects LSIC</a:t>
            </a:r>
            <a:r>
              <a:rPr lang="en-AU" i="1" dirty="0">
                <a:solidFill>
                  <a:srgbClr val="000000"/>
                </a:solidFill>
              </a:rPr>
              <a:t> </a:t>
            </a:r>
            <a:r>
              <a:rPr lang="en-AU" dirty="0">
                <a:solidFill>
                  <a:srgbClr val="000000"/>
                </a:solidFill>
              </a:rPr>
              <a:t>youth said </a:t>
            </a:r>
            <a:br>
              <a:rPr lang="en-AU" dirty="0">
                <a:solidFill>
                  <a:srgbClr val="000000"/>
                </a:solidFill>
              </a:rPr>
            </a:br>
            <a:r>
              <a:rPr lang="en-AU" dirty="0">
                <a:solidFill>
                  <a:srgbClr val="000000"/>
                </a:solidFill>
              </a:rPr>
              <a:t>were important or very important to them (Wave 11-12 Report) </a:t>
            </a:r>
            <a:endParaRPr lang="en-AU" dirty="0"/>
          </a:p>
        </p:txBody>
      </p:sp>
    </p:spTree>
    <p:extLst>
      <p:ext uri="{BB962C8B-B14F-4D97-AF65-F5344CB8AC3E}">
        <p14:creationId xmlns:p14="http://schemas.microsoft.com/office/powerpoint/2010/main" val="3779326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BBFBAC9-704E-0688-395F-30C68C71BBF4}"/>
              </a:ext>
            </a:extLst>
          </p:cNvPr>
          <p:cNvSpPr txBox="1"/>
          <p:nvPr/>
        </p:nvSpPr>
        <p:spPr>
          <a:xfrm>
            <a:off x="767408" y="1338829"/>
            <a:ext cx="9793088" cy="1077218"/>
          </a:xfrm>
          <a:prstGeom prst="rect">
            <a:avLst/>
          </a:prstGeom>
          <a:noFill/>
        </p:spPr>
        <p:txBody>
          <a:bodyPr wrap="square">
            <a:spAutoFit/>
          </a:bodyPr>
          <a:lstStyle/>
          <a:p>
            <a:r>
              <a:rPr lang="en-AU" sz="2400" b="1" dirty="0">
                <a:solidFill>
                  <a:srgbClr val="000000"/>
                </a:solidFill>
              </a:rPr>
              <a:t>Online safety (Wave 11-12 Report) </a:t>
            </a:r>
            <a:endParaRPr lang="en-AU" sz="2400" b="1" dirty="0"/>
          </a:p>
          <a:p>
            <a:pPr algn="l"/>
            <a:endParaRPr lang="en-AU" sz="2000" b="1" dirty="0">
              <a:solidFill>
                <a:srgbClr val="000000"/>
              </a:solidFill>
            </a:endParaRPr>
          </a:p>
          <a:p>
            <a:r>
              <a:rPr lang="en-AU" sz="2000" dirty="0">
                <a:solidFill>
                  <a:srgbClr val="000000"/>
                </a:solidFill>
              </a:rPr>
              <a:t>Parents and caregivers reported higher levels of LSIC Youth’s wellbeing when… </a:t>
            </a:r>
          </a:p>
        </p:txBody>
      </p:sp>
      <p:sp>
        <p:nvSpPr>
          <p:cNvPr id="3" name="TextBox 2">
            <a:extLst>
              <a:ext uri="{FF2B5EF4-FFF2-40B4-BE49-F238E27FC236}">
                <a16:creationId xmlns:a16="http://schemas.microsoft.com/office/drawing/2014/main" id="{23CBC4CF-F02E-5830-36B4-26AAB367E502}"/>
              </a:ext>
            </a:extLst>
          </p:cNvPr>
          <p:cNvSpPr txBox="1"/>
          <p:nvPr/>
        </p:nvSpPr>
        <p:spPr>
          <a:xfrm>
            <a:off x="3791743" y="2780928"/>
            <a:ext cx="7319945" cy="2862322"/>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AU" sz="2000" dirty="0">
                <a:solidFill>
                  <a:srgbClr val="000000"/>
                </a:solidFill>
              </a:rPr>
              <a:t>LSIC Youth used the internet at school </a:t>
            </a:r>
          </a:p>
          <a:p>
            <a:pPr marL="285750" indent="-285750">
              <a:spcBef>
                <a:spcPts val="1200"/>
              </a:spcBef>
              <a:buFont typeface="Arial" panose="020B0604020202020204" pitchFamily="34" charset="0"/>
              <a:buChar char="•"/>
            </a:pPr>
            <a:r>
              <a:rPr lang="en-AU" sz="2000" dirty="0">
                <a:solidFill>
                  <a:srgbClr val="000000"/>
                </a:solidFill>
              </a:rPr>
              <a:t>LSIC Youth had rules at home about how much time they use the internet</a:t>
            </a:r>
          </a:p>
          <a:p>
            <a:pPr marL="285750" indent="-285750">
              <a:spcBef>
                <a:spcPts val="1200"/>
              </a:spcBef>
              <a:buFont typeface="Arial" panose="020B0604020202020204" pitchFamily="34" charset="0"/>
              <a:buChar char="•"/>
            </a:pPr>
            <a:r>
              <a:rPr lang="en-AU" sz="2000" dirty="0">
                <a:solidFill>
                  <a:srgbClr val="000000"/>
                </a:solidFill>
              </a:rPr>
              <a:t>Parents and caregivers said they felt their child was safe on the internet</a:t>
            </a:r>
          </a:p>
          <a:p>
            <a:pPr marL="285750" indent="-285750" algn="just">
              <a:spcBef>
                <a:spcPts val="1200"/>
              </a:spcBef>
              <a:buFont typeface="Arial" panose="020B0604020202020204" pitchFamily="34" charset="0"/>
              <a:buChar char="•"/>
            </a:pPr>
            <a:r>
              <a:rPr lang="en-AU" sz="2000" dirty="0">
                <a:solidFill>
                  <a:srgbClr val="000000"/>
                </a:solidFill>
              </a:rPr>
              <a:t>Parents and caregivers felt confident they knew about being safe on the internet</a:t>
            </a:r>
          </a:p>
          <a:p>
            <a:endParaRPr lang="en-AU" sz="1000" dirty="0">
              <a:solidFill>
                <a:srgbClr val="000000"/>
              </a:solidFill>
              <a:latin typeface="Futura PT Demi"/>
            </a:endParaRPr>
          </a:p>
        </p:txBody>
      </p:sp>
      <p:pic>
        <p:nvPicPr>
          <p:cNvPr id="8" name="Picture 7">
            <a:extLst>
              <a:ext uri="{FF2B5EF4-FFF2-40B4-BE49-F238E27FC236}">
                <a16:creationId xmlns:a16="http://schemas.microsoft.com/office/drawing/2014/main" id="{FA1C58DE-C258-1AE8-5EA5-24F51D32B7EC}"/>
              </a:ext>
            </a:extLst>
          </p:cNvPr>
          <p:cNvPicPr>
            <a:picLocks noChangeAspect="1"/>
          </p:cNvPicPr>
          <p:nvPr/>
        </p:nvPicPr>
        <p:blipFill>
          <a:blip r:embed="rId3"/>
          <a:stretch>
            <a:fillRect/>
          </a:stretch>
        </p:blipFill>
        <p:spPr>
          <a:xfrm>
            <a:off x="1080311" y="3056960"/>
            <a:ext cx="2110498" cy="1944216"/>
          </a:xfrm>
          <a:prstGeom prst="rect">
            <a:avLst/>
          </a:prstGeom>
        </p:spPr>
      </p:pic>
      <p:pic>
        <p:nvPicPr>
          <p:cNvPr id="4" name="Picture 3">
            <a:extLst>
              <a:ext uri="{FF2B5EF4-FFF2-40B4-BE49-F238E27FC236}">
                <a16:creationId xmlns:a16="http://schemas.microsoft.com/office/drawing/2014/main" id="{2D5ECE5D-8589-9CF0-E11E-3D3E72747B23}"/>
              </a:ext>
            </a:extLst>
          </p:cNvPr>
          <p:cNvPicPr>
            <a:picLocks noChangeAspect="1"/>
          </p:cNvPicPr>
          <p:nvPr/>
        </p:nvPicPr>
        <p:blipFill>
          <a:blip r:embed="rId4"/>
          <a:stretch>
            <a:fillRect/>
          </a:stretch>
        </p:blipFill>
        <p:spPr>
          <a:xfrm>
            <a:off x="0" y="6458898"/>
            <a:ext cx="12192000" cy="401053"/>
          </a:xfrm>
          <a:prstGeom prst="rect">
            <a:avLst/>
          </a:prstGeom>
        </p:spPr>
      </p:pic>
    </p:spTree>
    <p:extLst>
      <p:ext uri="{BB962C8B-B14F-4D97-AF65-F5344CB8AC3E}">
        <p14:creationId xmlns:p14="http://schemas.microsoft.com/office/powerpoint/2010/main" val="2914670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439694"/>
            <a:ext cx="9838277" cy="649478"/>
          </a:xfrm>
        </p:spPr>
        <p:txBody>
          <a:bodyPr/>
          <a:lstStyle/>
          <a:p>
            <a:r>
              <a:rPr lang="en-AU" sz="2000" b="1" i="1" dirty="0">
                <a:solidFill>
                  <a:srgbClr val="2C2A29"/>
                </a:solidFill>
                <a:latin typeface="Arial" panose="020B0604020202020204" pitchFamily="34" charset="0"/>
              </a:rPr>
              <a:t>Footprints in Time: </a:t>
            </a:r>
            <a:r>
              <a:rPr lang="en-AU" sz="2000" b="1" dirty="0">
                <a:solidFill>
                  <a:srgbClr val="2C2A29"/>
                </a:solidFill>
                <a:latin typeface="Arial" panose="020B0604020202020204" pitchFamily="34" charset="0"/>
              </a:rPr>
              <a:t>The Longitudinal Study of Indigenous Children – </a:t>
            </a:r>
            <a:br>
              <a:rPr lang="en-AU" sz="2000" b="1" dirty="0">
                <a:solidFill>
                  <a:srgbClr val="2C2A29"/>
                </a:solidFill>
                <a:latin typeface="Arial" panose="020B0604020202020204" pitchFamily="34" charset="0"/>
              </a:rPr>
            </a:br>
            <a:r>
              <a:rPr lang="en-AU" sz="2000" b="1" dirty="0">
                <a:solidFill>
                  <a:srgbClr val="2C2A29"/>
                </a:solidFill>
                <a:latin typeface="Arial" panose="020B0604020202020204" pitchFamily="34" charset="0"/>
              </a:rPr>
              <a:t>Wave 13 (2020) Report</a:t>
            </a:r>
            <a:br>
              <a:rPr lang="en-AU" sz="2100" b="1" dirty="0">
                <a:solidFill>
                  <a:srgbClr val="FF6600"/>
                </a:solidFill>
                <a:latin typeface="Arial"/>
              </a:rPr>
            </a:br>
            <a:endParaRPr lang="en-AU" dirty="0"/>
          </a:p>
        </p:txBody>
      </p:sp>
      <p:sp>
        <p:nvSpPr>
          <p:cNvPr id="3" name="Content Placeholder 2"/>
          <p:cNvSpPr>
            <a:spLocks noGrp="1"/>
          </p:cNvSpPr>
          <p:nvPr>
            <p:ph idx="1"/>
          </p:nvPr>
        </p:nvSpPr>
        <p:spPr>
          <a:xfrm>
            <a:off x="767408" y="2089173"/>
            <a:ext cx="9550244" cy="3769431"/>
          </a:xfrm>
        </p:spPr>
        <p:txBody>
          <a:bodyPr/>
          <a:lstStyle/>
          <a:p>
            <a:r>
              <a:rPr lang="en-AU" b="0" i="0" dirty="0">
                <a:solidFill>
                  <a:srgbClr val="2C2A29"/>
                </a:solidFill>
                <a:effectLst/>
                <a:latin typeface="Arial" panose="020B0604020202020204" pitchFamily="34" charset="0"/>
              </a:rPr>
              <a:t>Written by researchers in the </a:t>
            </a:r>
            <a:r>
              <a:rPr lang="en-AU" dirty="0">
                <a:solidFill>
                  <a:srgbClr val="2C2A29"/>
                </a:solidFill>
                <a:latin typeface="Arial" panose="020B0604020202020204" pitchFamily="34" charset="0"/>
              </a:rPr>
              <a:t>Australian National University</a:t>
            </a:r>
          </a:p>
          <a:p>
            <a:r>
              <a:rPr lang="en-AU" b="0" i="0" dirty="0">
                <a:solidFill>
                  <a:srgbClr val="2C2A29"/>
                </a:solidFill>
                <a:effectLst/>
                <a:latin typeface="Arial" panose="020B0604020202020204" pitchFamily="34" charset="0"/>
              </a:rPr>
              <a:t>Primarily uses Wave 13 data collected in 2020 (only phone interviews due to pandemic restrictions)</a:t>
            </a:r>
          </a:p>
          <a:p>
            <a:r>
              <a:rPr lang="en-AU" b="0" i="0" dirty="0">
                <a:solidFill>
                  <a:srgbClr val="2C2A29"/>
                </a:solidFill>
                <a:effectLst/>
                <a:latin typeface="Arial" panose="020B0604020202020204" pitchFamily="34" charset="0"/>
              </a:rPr>
              <a:t>LSIC Youth 12 – 17 years old</a:t>
            </a:r>
          </a:p>
          <a:p>
            <a:r>
              <a:rPr lang="en-AU" dirty="0">
                <a:solidFill>
                  <a:srgbClr val="2C2A29"/>
                </a:solidFill>
                <a:latin typeface="Arial" panose="020B0604020202020204" pitchFamily="34" charset="0"/>
              </a:rPr>
              <a:t>Comes with five Factsheets with different themes</a:t>
            </a:r>
          </a:p>
          <a:p>
            <a:pPr marL="723900" lvl="1" indent="-457200">
              <a:lnSpc>
                <a:spcPct val="90000"/>
              </a:lnSpc>
              <a:buFont typeface="+mj-lt"/>
              <a:buAutoNum type="arabicPeriod"/>
            </a:pPr>
            <a:r>
              <a:rPr lang="en-AU" dirty="0">
                <a:solidFill>
                  <a:srgbClr val="2C2A29"/>
                </a:solidFill>
                <a:latin typeface="Arial" panose="020B0604020202020204" pitchFamily="34" charset="0"/>
              </a:rPr>
              <a:t>Growing up strong</a:t>
            </a:r>
          </a:p>
          <a:p>
            <a:pPr marL="723900" lvl="1" indent="-457200">
              <a:lnSpc>
                <a:spcPct val="90000"/>
              </a:lnSpc>
              <a:buFont typeface="+mj-lt"/>
              <a:buAutoNum type="arabicPeriod"/>
            </a:pPr>
            <a:r>
              <a:rPr lang="en-AU" dirty="0">
                <a:solidFill>
                  <a:srgbClr val="2C2A29"/>
                </a:solidFill>
                <a:latin typeface="Arial" panose="020B0604020202020204" pitchFamily="34" charset="0"/>
              </a:rPr>
              <a:t>Impact of COVID-19 </a:t>
            </a:r>
          </a:p>
          <a:p>
            <a:pPr marL="723900" lvl="1" indent="-457200">
              <a:lnSpc>
                <a:spcPct val="90000"/>
              </a:lnSpc>
              <a:buFont typeface="+mj-lt"/>
              <a:buAutoNum type="arabicPeriod"/>
            </a:pPr>
            <a:r>
              <a:rPr lang="en-AU" dirty="0">
                <a:solidFill>
                  <a:srgbClr val="2C2A29"/>
                </a:solidFill>
                <a:latin typeface="Arial" panose="020B0604020202020204" pitchFamily="34" charset="0"/>
              </a:rPr>
              <a:t>Work participation and aspirations    </a:t>
            </a:r>
          </a:p>
          <a:p>
            <a:pPr marL="723900" lvl="1" indent="-457200">
              <a:lnSpc>
                <a:spcPct val="90000"/>
              </a:lnSpc>
              <a:buFont typeface="+mj-lt"/>
              <a:buAutoNum type="arabicPeriod"/>
            </a:pPr>
            <a:r>
              <a:rPr lang="en-AU" dirty="0">
                <a:solidFill>
                  <a:srgbClr val="2C2A29"/>
                </a:solidFill>
                <a:latin typeface="Arial" panose="020B0604020202020204" pitchFamily="34" charset="0"/>
              </a:rPr>
              <a:t>Education participation     </a:t>
            </a:r>
          </a:p>
          <a:p>
            <a:pPr marL="723900" lvl="1" indent="-457200">
              <a:lnSpc>
                <a:spcPct val="90000"/>
              </a:lnSpc>
              <a:buFont typeface="+mj-lt"/>
              <a:buAutoNum type="arabicPeriod"/>
            </a:pPr>
            <a:r>
              <a:rPr lang="en-AU" dirty="0">
                <a:solidFill>
                  <a:srgbClr val="2C2A29"/>
                </a:solidFill>
                <a:latin typeface="Arial" panose="020B0604020202020204" pitchFamily="34" charset="0"/>
              </a:rPr>
              <a:t>Financial stress and wellbeing </a:t>
            </a:r>
          </a:p>
          <a:p>
            <a:pPr lvl="1">
              <a:lnSpc>
                <a:spcPct val="90000"/>
              </a:lnSpc>
              <a:buFont typeface="Wingdings" panose="05000000000000000000" pitchFamily="2" charset="2"/>
              <a:buChar char="Ø"/>
            </a:pPr>
            <a:endParaRPr lang="en-AU" sz="1800" dirty="0"/>
          </a:p>
          <a:p>
            <a:pPr marL="0" indent="0">
              <a:buNone/>
            </a:pPr>
            <a:endParaRPr lang="en-AU" dirty="0"/>
          </a:p>
          <a:p>
            <a:pPr marL="0" indent="0">
              <a:buNone/>
            </a:pPr>
            <a:r>
              <a:rPr lang="en-AU" dirty="0"/>
              <a:t> </a:t>
            </a:r>
          </a:p>
        </p:txBody>
      </p:sp>
      <p:pic>
        <p:nvPicPr>
          <p:cNvPr id="10" name="Picture 9">
            <a:extLst>
              <a:ext uri="{FF2B5EF4-FFF2-40B4-BE49-F238E27FC236}">
                <a16:creationId xmlns:a16="http://schemas.microsoft.com/office/drawing/2014/main" id="{2AB4733A-F462-967C-9C0C-1B9E98724062}"/>
              </a:ext>
            </a:extLst>
          </p:cNvPr>
          <p:cNvPicPr>
            <a:picLocks noChangeAspect="1"/>
          </p:cNvPicPr>
          <p:nvPr/>
        </p:nvPicPr>
        <p:blipFill>
          <a:blip r:embed="rId3"/>
          <a:stretch>
            <a:fillRect/>
          </a:stretch>
        </p:blipFill>
        <p:spPr>
          <a:xfrm flipH="1">
            <a:off x="8112224" y="3605676"/>
            <a:ext cx="2131339" cy="1839548"/>
          </a:xfrm>
          <a:prstGeom prst="rect">
            <a:avLst/>
          </a:prstGeom>
        </p:spPr>
      </p:pic>
      <p:pic>
        <p:nvPicPr>
          <p:cNvPr id="5" name="Picture 4">
            <a:extLst>
              <a:ext uri="{FF2B5EF4-FFF2-40B4-BE49-F238E27FC236}">
                <a16:creationId xmlns:a16="http://schemas.microsoft.com/office/drawing/2014/main" id="{EFEA4FF7-2E69-3DEA-244A-31E7375904B3}"/>
              </a:ext>
            </a:extLst>
          </p:cNvPr>
          <p:cNvPicPr>
            <a:picLocks noChangeAspect="1"/>
          </p:cNvPicPr>
          <p:nvPr/>
        </p:nvPicPr>
        <p:blipFill>
          <a:blip r:embed="rId4"/>
          <a:stretch>
            <a:fillRect/>
          </a:stretch>
        </p:blipFill>
        <p:spPr>
          <a:xfrm>
            <a:off x="0" y="6458898"/>
            <a:ext cx="12192000" cy="401053"/>
          </a:xfrm>
          <a:prstGeom prst="rect">
            <a:avLst/>
          </a:prstGeom>
        </p:spPr>
      </p:pic>
    </p:spTree>
    <p:extLst>
      <p:ext uri="{BB962C8B-B14F-4D97-AF65-F5344CB8AC3E}">
        <p14:creationId xmlns:p14="http://schemas.microsoft.com/office/powerpoint/2010/main" val="3176869753"/>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BBFBAC9-704E-0688-395F-30C68C71BBF4}"/>
              </a:ext>
            </a:extLst>
          </p:cNvPr>
          <p:cNvSpPr txBox="1"/>
          <p:nvPr/>
        </p:nvSpPr>
        <p:spPr>
          <a:xfrm>
            <a:off x="695400" y="1124745"/>
            <a:ext cx="8534185" cy="830997"/>
          </a:xfrm>
          <a:prstGeom prst="rect">
            <a:avLst/>
          </a:prstGeom>
          <a:noFill/>
        </p:spPr>
        <p:txBody>
          <a:bodyPr wrap="square">
            <a:spAutoFit/>
          </a:bodyPr>
          <a:lstStyle/>
          <a:p>
            <a:r>
              <a:rPr lang="en-AU" sz="2400" b="1" kern="0" dirty="0">
                <a:ea typeface="Times New Roman" panose="02020603050405020304" pitchFamily="18" charset="0"/>
              </a:rPr>
              <a:t>The socioeconomic impacts of COVID-19 on LSIC youth and their families </a:t>
            </a:r>
            <a:endParaRPr lang="en-AU" sz="2400" b="1" dirty="0"/>
          </a:p>
        </p:txBody>
      </p:sp>
      <p:sp>
        <p:nvSpPr>
          <p:cNvPr id="12" name="TextBox 11">
            <a:extLst>
              <a:ext uri="{FF2B5EF4-FFF2-40B4-BE49-F238E27FC236}">
                <a16:creationId xmlns:a16="http://schemas.microsoft.com/office/drawing/2014/main" id="{88909267-E671-6B13-CB29-D62BD2A4B6EE}"/>
              </a:ext>
            </a:extLst>
          </p:cNvPr>
          <p:cNvSpPr txBox="1"/>
          <p:nvPr/>
        </p:nvSpPr>
        <p:spPr>
          <a:xfrm>
            <a:off x="551384" y="1955742"/>
            <a:ext cx="10729192" cy="4792081"/>
          </a:xfrm>
          <a:prstGeom prst="rect">
            <a:avLst/>
          </a:prstGeom>
          <a:noFill/>
        </p:spPr>
        <p:txBody>
          <a:bodyPr wrap="square">
            <a:spAutoFit/>
          </a:bodyPr>
          <a:lstStyle/>
          <a:p>
            <a:pPr marL="342900" indent="-342900">
              <a:lnSpc>
                <a:spcPct val="107000"/>
              </a:lnSpc>
              <a:spcBef>
                <a:spcPts val="1200"/>
              </a:spcBef>
              <a:buFont typeface="Symbol" panose="05050102010706020507" pitchFamily="18" charset="2"/>
              <a:buChar char=""/>
            </a:pPr>
            <a:r>
              <a:rPr lang="en-AU" sz="2000" dirty="0">
                <a:ea typeface="Calibri" panose="020F0502020204030204" pitchFamily="34" charset="0"/>
                <a:cs typeface="Calibri" panose="020F0502020204030204" pitchFamily="34" charset="0"/>
              </a:rPr>
              <a:t>COVID-19 had minimal direct health effects (in terms of infection and death) on </a:t>
            </a:r>
            <a:br>
              <a:rPr lang="en-AU" sz="2000" dirty="0">
                <a:ea typeface="Calibri" panose="020F0502020204030204" pitchFamily="34" charset="0"/>
                <a:cs typeface="Calibri" panose="020F0502020204030204" pitchFamily="34" charset="0"/>
              </a:rPr>
            </a:br>
            <a:r>
              <a:rPr lang="en-AU" sz="2000" i="1" dirty="0">
                <a:ea typeface="Calibri" panose="020F0502020204030204" pitchFamily="34" charset="0"/>
                <a:cs typeface="Calibri" panose="020F0502020204030204" pitchFamily="34" charset="0"/>
              </a:rPr>
              <a:t>Footprints in Time</a:t>
            </a:r>
            <a:r>
              <a:rPr lang="en-AU" sz="2000" dirty="0">
                <a:ea typeface="Calibri" panose="020F0502020204030204" pitchFamily="34" charset="0"/>
                <a:cs typeface="Calibri" panose="020F0502020204030204" pitchFamily="34" charset="0"/>
              </a:rPr>
              <a:t> families in 2020. </a:t>
            </a:r>
            <a:endParaRPr lang="en-AU" sz="2000" dirty="0">
              <a:ea typeface="Calibri" panose="020F0502020204030204" pitchFamily="34" charset="0"/>
              <a:cs typeface="Times New Roman" panose="02020603050405020304" pitchFamily="18" charset="0"/>
            </a:endParaRPr>
          </a:p>
          <a:p>
            <a:pPr marL="342900" indent="-342900">
              <a:lnSpc>
                <a:spcPct val="107000"/>
              </a:lnSpc>
              <a:spcBef>
                <a:spcPts val="1200"/>
              </a:spcBef>
              <a:buFont typeface="Symbol" panose="05050102010706020507" pitchFamily="18" charset="2"/>
              <a:buChar char=""/>
            </a:pPr>
            <a:r>
              <a:rPr lang="en-AU" sz="2000" dirty="0">
                <a:ea typeface="Calibri" panose="020F0502020204030204" pitchFamily="34" charset="0"/>
                <a:cs typeface="Calibri" panose="020F0502020204030204" pitchFamily="34" charset="0"/>
              </a:rPr>
              <a:t>Many parents and carers, enjoyed increased family time and experienced overall improvements in employment, income and finance compared with pre-pandemic levels. </a:t>
            </a:r>
            <a:endParaRPr lang="en-AU" sz="2000" dirty="0">
              <a:ea typeface="Calibri" panose="020F0502020204030204" pitchFamily="34" charset="0"/>
              <a:cs typeface="Times New Roman" panose="02020603050405020304" pitchFamily="18" charset="0"/>
            </a:endParaRPr>
          </a:p>
          <a:p>
            <a:pPr marL="342900" indent="-342900">
              <a:lnSpc>
                <a:spcPct val="107000"/>
              </a:lnSpc>
              <a:spcBef>
                <a:spcPts val="1200"/>
              </a:spcBef>
              <a:buFont typeface="Symbol" panose="05050102010706020507" pitchFamily="18" charset="2"/>
              <a:buChar char=""/>
            </a:pPr>
            <a:r>
              <a:rPr lang="en-AU" sz="2000" dirty="0">
                <a:ea typeface="Calibri" panose="020F0502020204030204" pitchFamily="34" charset="0"/>
                <a:cs typeface="Calibri" panose="020F0502020204030204" pitchFamily="34" charset="0"/>
              </a:rPr>
              <a:t>For LSIC Youth, COVID-19 had both positive and negative impacts on education. </a:t>
            </a:r>
          </a:p>
          <a:p>
            <a:pPr marL="800100" lvl="1" indent="-342900">
              <a:lnSpc>
                <a:spcPct val="107000"/>
              </a:lnSpc>
              <a:spcBef>
                <a:spcPts val="1200"/>
              </a:spcBef>
              <a:buFont typeface="Courier New" panose="02070309020205020404" pitchFamily="49" charset="0"/>
              <a:buChar char="o"/>
            </a:pPr>
            <a:r>
              <a:rPr lang="en-AU" sz="2000" dirty="0">
                <a:ea typeface="Calibri" panose="020F0502020204030204" pitchFamily="34" charset="0"/>
                <a:cs typeface="Calibri" panose="020F0502020204030204" pitchFamily="34" charset="0"/>
              </a:rPr>
              <a:t>For some (37%), remote learning led to less distraction from peers, increased focus on learning activities and less exposure to bullying behaviours. </a:t>
            </a:r>
          </a:p>
          <a:p>
            <a:pPr marL="800100" lvl="1" indent="-342900">
              <a:lnSpc>
                <a:spcPct val="107000"/>
              </a:lnSpc>
              <a:spcBef>
                <a:spcPts val="1200"/>
              </a:spcBef>
              <a:buFont typeface="Courier New" panose="02070309020205020404" pitchFamily="49" charset="0"/>
              <a:buChar char="o"/>
            </a:pPr>
            <a:r>
              <a:rPr lang="en-AU" sz="2000" dirty="0">
                <a:ea typeface="Calibri" panose="020F0502020204030204" pitchFamily="34" charset="0"/>
                <a:cs typeface="Calibri" panose="020F0502020204030204" pitchFamily="34" charset="0"/>
              </a:rPr>
              <a:t>For others (36%), COVID-19 increased isolation from peers and social networks and limited access to learning resources. </a:t>
            </a:r>
            <a:endParaRPr lang="en-AU" sz="2000" dirty="0">
              <a:ea typeface="Calibri" panose="020F0502020204030204" pitchFamily="34" charset="0"/>
              <a:cs typeface="Times New Roman" panose="02020603050405020304" pitchFamily="18" charset="0"/>
            </a:endParaRPr>
          </a:p>
          <a:p>
            <a:pPr marL="342900" indent="-342900">
              <a:lnSpc>
                <a:spcPct val="107000"/>
              </a:lnSpc>
              <a:spcBef>
                <a:spcPts val="1200"/>
              </a:spcBef>
              <a:buFont typeface="Symbol" panose="05050102010706020507" pitchFamily="18" charset="2"/>
              <a:buChar char=""/>
            </a:pPr>
            <a:r>
              <a:rPr lang="en-AU" sz="2000" dirty="0">
                <a:ea typeface="Calibri" panose="020F0502020204030204" pitchFamily="34" charset="0"/>
                <a:cs typeface="Calibri" panose="020F0502020204030204" pitchFamily="34" charset="0"/>
              </a:rPr>
              <a:t>COVID-19 disrupted communities’ access to food and other essential items, especially in regional (57%) and remote areas (58%).</a:t>
            </a:r>
            <a:endParaRPr lang="en-AU" sz="2000" dirty="0">
              <a:ea typeface="Calibri" panose="020F0502020204030204" pitchFamily="34" charset="0"/>
              <a:cs typeface="Times New Roman" panose="02020603050405020304" pitchFamily="18" charset="0"/>
            </a:endParaRPr>
          </a:p>
          <a:p>
            <a:pPr>
              <a:defRPr/>
            </a:pPr>
            <a:endParaRPr lang="en-AU" sz="2000" dirty="0">
              <a:ea typeface="Times New Roman" panose="02020603050405020304" pitchFamily="18" charset="0"/>
            </a:endParaRPr>
          </a:p>
        </p:txBody>
      </p:sp>
      <p:pic>
        <p:nvPicPr>
          <p:cNvPr id="3" name="Picture 2">
            <a:extLst>
              <a:ext uri="{FF2B5EF4-FFF2-40B4-BE49-F238E27FC236}">
                <a16:creationId xmlns:a16="http://schemas.microsoft.com/office/drawing/2014/main" id="{3C249473-4A31-42B9-57CB-528E4917C32E}"/>
              </a:ext>
            </a:extLst>
          </p:cNvPr>
          <p:cNvPicPr>
            <a:picLocks noChangeAspect="1"/>
          </p:cNvPicPr>
          <p:nvPr/>
        </p:nvPicPr>
        <p:blipFill>
          <a:blip r:embed="rId3"/>
          <a:stretch>
            <a:fillRect/>
          </a:stretch>
        </p:blipFill>
        <p:spPr>
          <a:xfrm>
            <a:off x="0" y="6458898"/>
            <a:ext cx="12192000" cy="401053"/>
          </a:xfrm>
          <a:prstGeom prst="rect">
            <a:avLst/>
          </a:prstGeom>
        </p:spPr>
      </p:pic>
    </p:spTree>
    <p:extLst>
      <p:ext uri="{BB962C8B-B14F-4D97-AF65-F5344CB8AC3E}">
        <p14:creationId xmlns:p14="http://schemas.microsoft.com/office/powerpoint/2010/main" val="3071817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lowchart: Merge 38">
            <a:extLst>
              <a:ext uri="{FF2B5EF4-FFF2-40B4-BE49-F238E27FC236}">
                <a16:creationId xmlns:a16="http://schemas.microsoft.com/office/drawing/2014/main" id="{D152C442-4AF2-093A-39F7-E400C2F07DBC}"/>
              </a:ext>
            </a:extLst>
          </p:cNvPr>
          <p:cNvSpPr/>
          <p:nvPr/>
        </p:nvSpPr>
        <p:spPr>
          <a:xfrm>
            <a:off x="7935244" y="3774662"/>
            <a:ext cx="2594012" cy="670164"/>
          </a:xfrm>
          <a:prstGeom prst="flowChartMerge">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Perseverance</a:t>
            </a:r>
          </a:p>
        </p:txBody>
      </p:sp>
      <p:sp>
        <p:nvSpPr>
          <p:cNvPr id="3" name="TextBox 2">
            <a:extLst>
              <a:ext uri="{FF2B5EF4-FFF2-40B4-BE49-F238E27FC236}">
                <a16:creationId xmlns:a16="http://schemas.microsoft.com/office/drawing/2014/main" id="{5EE1EFE0-6879-75A3-B81B-7A390F5DFD31}"/>
              </a:ext>
            </a:extLst>
          </p:cNvPr>
          <p:cNvSpPr txBox="1"/>
          <p:nvPr/>
        </p:nvSpPr>
        <p:spPr>
          <a:xfrm>
            <a:off x="2952162" y="1129243"/>
            <a:ext cx="6696744" cy="830997"/>
          </a:xfrm>
          <a:prstGeom prst="rect">
            <a:avLst/>
          </a:prstGeom>
          <a:noFill/>
        </p:spPr>
        <p:txBody>
          <a:bodyPr wrap="square">
            <a:spAutoFit/>
          </a:bodyPr>
          <a:lstStyle/>
          <a:p>
            <a:r>
              <a:rPr lang="en-AU" sz="2400" b="1" kern="0" dirty="0">
                <a:ea typeface="Times New Roman" panose="02020603050405020304" pitchFamily="18" charset="0"/>
              </a:rPr>
              <a:t>What ‘grow up strong</a:t>
            </a:r>
            <a:r>
              <a:rPr lang="en-AU" sz="2400" b="1" kern="0" dirty="0"/>
              <a:t>’ means </a:t>
            </a:r>
            <a:r>
              <a:rPr lang="en-AU" sz="2400" b="1" kern="0" dirty="0">
                <a:ea typeface="Times New Roman" panose="02020603050405020304" pitchFamily="18" charset="0"/>
              </a:rPr>
              <a:t>for LSIC Youth (Wave 13 Report)</a:t>
            </a:r>
            <a:endParaRPr lang="en-AU" sz="2400" b="1" dirty="0"/>
          </a:p>
        </p:txBody>
      </p:sp>
      <p:sp>
        <p:nvSpPr>
          <p:cNvPr id="7" name="Oval 6">
            <a:extLst>
              <a:ext uri="{FF2B5EF4-FFF2-40B4-BE49-F238E27FC236}">
                <a16:creationId xmlns:a16="http://schemas.microsoft.com/office/drawing/2014/main" id="{8C049A65-4A3E-5E79-39EA-49BD6C40EF8E}"/>
              </a:ext>
            </a:extLst>
          </p:cNvPr>
          <p:cNvSpPr/>
          <p:nvPr/>
        </p:nvSpPr>
        <p:spPr>
          <a:xfrm>
            <a:off x="1751242" y="2048338"/>
            <a:ext cx="1584176" cy="6480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AU" kern="100"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n-AU" kern="100" dirty="0">
                <a:latin typeface="Calibri" panose="020F0502020204030204" pitchFamily="34" charset="0"/>
                <a:ea typeface="Times New Roman" panose="02020603050405020304" pitchFamily="18" charset="0"/>
                <a:cs typeface="Times New Roman" panose="02020603050405020304" pitchFamily="18" charset="0"/>
              </a:rPr>
              <a:t>Resilience</a:t>
            </a:r>
            <a:endParaRPr lang="en-AU" sz="2800" kern="100" dirty="0">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AU" dirty="0"/>
          </a:p>
        </p:txBody>
      </p:sp>
      <p:sp>
        <p:nvSpPr>
          <p:cNvPr id="9" name="Cloud 8">
            <a:extLst>
              <a:ext uri="{FF2B5EF4-FFF2-40B4-BE49-F238E27FC236}">
                <a16:creationId xmlns:a16="http://schemas.microsoft.com/office/drawing/2014/main" id="{6EB95042-71C0-847C-F389-F51444548400}"/>
              </a:ext>
            </a:extLst>
          </p:cNvPr>
          <p:cNvSpPr/>
          <p:nvPr/>
        </p:nvSpPr>
        <p:spPr>
          <a:xfrm>
            <a:off x="3360479" y="2034781"/>
            <a:ext cx="1294579" cy="914400"/>
          </a:xfrm>
          <a:prstGeom prst="cloud">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Strong person</a:t>
            </a:r>
          </a:p>
        </p:txBody>
      </p:sp>
      <p:sp>
        <p:nvSpPr>
          <p:cNvPr id="11" name="Rectangle: Rounded Corners 10">
            <a:extLst>
              <a:ext uri="{FF2B5EF4-FFF2-40B4-BE49-F238E27FC236}">
                <a16:creationId xmlns:a16="http://schemas.microsoft.com/office/drawing/2014/main" id="{8CC2B71B-0885-2EED-F4EC-5AE50CF8EE09}"/>
              </a:ext>
            </a:extLst>
          </p:cNvPr>
          <p:cNvSpPr/>
          <p:nvPr/>
        </p:nvSpPr>
        <p:spPr>
          <a:xfrm>
            <a:off x="4461641" y="3506191"/>
            <a:ext cx="1368152" cy="648072"/>
          </a:xfrm>
          <a:prstGeom prst="round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Being independent</a:t>
            </a:r>
          </a:p>
        </p:txBody>
      </p:sp>
      <p:sp>
        <p:nvSpPr>
          <p:cNvPr id="12" name="Isosceles Triangle 11">
            <a:extLst>
              <a:ext uri="{FF2B5EF4-FFF2-40B4-BE49-F238E27FC236}">
                <a16:creationId xmlns:a16="http://schemas.microsoft.com/office/drawing/2014/main" id="{CC450179-5475-11B5-F720-9C6F42E6F9C3}"/>
              </a:ext>
            </a:extLst>
          </p:cNvPr>
          <p:cNvSpPr/>
          <p:nvPr/>
        </p:nvSpPr>
        <p:spPr>
          <a:xfrm>
            <a:off x="9208958" y="4296108"/>
            <a:ext cx="1294579" cy="914400"/>
          </a:xfrm>
          <a:prstGeom prst="triangl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Being smart</a:t>
            </a:r>
          </a:p>
        </p:txBody>
      </p:sp>
      <p:sp>
        <p:nvSpPr>
          <p:cNvPr id="13" name="Right Triangle 12">
            <a:extLst>
              <a:ext uri="{FF2B5EF4-FFF2-40B4-BE49-F238E27FC236}">
                <a16:creationId xmlns:a16="http://schemas.microsoft.com/office/drawing/2014/main" id="{6D862CC3-C54D-AE6E-59E6-10081EA90DBF}"/>
              </a:ext>
            </a:extLst>
          </p:cNvPr>
          <p:cNvSpPr/>
          <p:nvPr/>
        </p:nvSpPr>
        <p:spPr>
          <a:xfrm>
            <a:off x="4757462" y="2452379"/>
            <a:ext cx="1728192" cy="914400"/>
          </a:xfrm>
          <a:prstGeom prst="rtTriangle">
            <a:avLst/>
          </a:prstGeom>
          <a:ln>
            <a:solidFill>
              <a:schemeClr val="accent3">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600" dirty="0"/>
              <a:t>Family</a:t>
            </a:r>
            <a:endParaRPr lang="en-AU" dirty="0"/>
          </a:p>
        </p:txBody>
      </p:sp>
      <p:sp>
        <p:nvSpPr>
          <p:cNvPr id="14" name="Rectangle: Top Corners Snipped 13">
            <a:extLst>
              <a:ext uri="{FF2B5EF4-FFF2-40B4-BE49-F238E27FC236}">
                <a16:creationId xmlns:a16="http://schemas.microsoft.com/office/drawing/2014/main" id="{6058FCB6-EFC2-8546-0EE2-47AA8F01800A}"/>
              </a:ext>
            </a:extLst>
          </p:cNvPr>
          <p:cNvSpPr/>
          <p:nvPr/>
        </p:nvSpPr>
        <p:spPr>
          <a:xfrm>
            <a:off x="4824290" y="5366418"/>
            <a:ext cx="936103" cy="648073"/>
          </a:xfrm>
          <a:prstGeom prst="snip2Same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Being focused</a:t>
            </a:r>
          </a:p>
        </p:txBody>
      </p:sp>
      <p:sp>
        <p:nvSpPr>
          <p:cNvPr id="15" name="Rectangle: Diagonal Corners Snipped 14">
            <a:extLst>
              <a:ext uri="{FF2B5EF4-FFF2-40B4-BE49-F238E27FC236}">
                <a16:creationId xmlns:a16="http://schemas.microsoft.com/office/drawing/2014/main" id="{AE768001-CD1A-50BF-64F5-2D0D08457B37}"/>
              </a:ext>
            </a:extLst>
          </p:cNvPr>
          <p:cNvSpPr/>
          <p:nvPr/>
        </p:nvSpPr>
        <p:spPr>
          <a:xfrm>
            <a:off x="5228593" y="2120346"/>
            <a:ext cx="936103" cy="504056"/>
          </a:xfrm>
          <a:prstGeom prst="snip2Diag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Being brave</a:t>
            </a:r>
          </a:p>
        </p:txBody>
      </p:sp>
      <p:sp>
        <p:nvSpPr>
          <p:cNvPr id="16" name="Diamond 15">
            <a:extLst>
              <a:ext uri="{FF2B5EF4-FFF2-40B4-BE49-F238E27FC236}">
                <a16:creationId xmlns:a16="http://schemas.microsoft.com/office/drawing/2014/main" id="{73E8E4A1-7F2B-A0B2-B36D-3AF9B10CFD38}"/>
              </a:ext>
            </a:extLst>
          </p:cNvPr>
          <p:cNvSpPr/>
          <p:nvPr/>
        </p:nvSpPr>
        <p:spPr>
          <a:xfrm>
            <a:off x="6380392" y="1900788"/>
            <a:ext cx="1584177" cy="542098"/>
          </a:xfrm>
          <a:prstGeom prst="diamond">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Healthy </a:t>
            </a:r>
          </a:p>
        </p:txBody>
      </p:sp>
      <p:sp>
        <p:nvSpPr>
          <p:cNvPr id="17" name="Pentagon 16">
            <a:extLst>
              <a:ext uri="{FF2B5EF4-FFF2-40B4-BE49-F238E27FC236}">
                <a16:creationId xmlns:a16="http://schemas.microsoft.com/office/drawing/2014/main" id="{DC4F0092-FABC-5080-EB77-A717E736C2EE}"/>
              </a:ext>
            </a:extLst>
          </p:cNvPr>
          <p:cNvSpPr/>
          <p:nvPr/>
        </p:nvSpPr>
        <p:spPr>
          <a:xfrm>
            <a:off x="6296179" y="2497537"/>
            <a:ext cx="1075915" cy="914400"/>
          </a:xfrm>
          <a:prstGeom prst="pentagon">
            <a:avLst/>
          </a:prstGeom>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Being proud</a:t>
            </a:r>
          </a:p>
        </p:txBody>
      </p:sp>
      <p:sp>
        <p:nvSpPr>
          <p:cNvPr id="18" name="Hexagon 17">
            <a:extLst>
              <a:ext uri="{FF2B5EF4-FFF2-40B4-BE49-F238E27FC236}">
                <a16:creationId xmlns:a16="http://schemas.microsoft.com/office/drawing/2014/main" id="{BEFA3568-8E55-3453-10EA-0F13E3328D24}"/>
              </a:ext>
            </a:extLst>
          </p:cNvPr>
          <p:cNvSpPr/>
          <p:nvPr/>
        </p:nvSpPr>
        <p:spPr>
          <a:xfrm>
            <a:off x="8544535" y="3076677"/>
            <a:ext cx="1401806" cy="635987"/>
          </a:xfrm>
          <a:prstGeom prst="hexagon">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Good education</a:t>
            </a:r>
          </a:p>
        </p:txBody>
      </p:sp>
      <p:sp>
        <p:nvSpPr>
          <p:cNvPr id="19" name="Parallelogram 18">
            <a:extLst>
              <a:ext uri="{FF2B5EF4-FFF2-40B4-BE49-F238E27FC236}">
                <a16:creationId xmlns:a16="http://schemas.microsoft.com/office/drawing/2014/main" id="{AFFDE1F3-8C60-1FC8-DB4C-10310DD295F5}"/>
              </a:ext>
            </a:extLst>
          </p:cNvPr>
          <p:cNvSpPr/>
          <p:nvPr/>
        </p:nvSpPr>
        <p:spPr>
          <a:xfrm>
            <a:off x="1827948" y="2961963"/>
            <a:ext cx="1073780" cy="583447"/>
          </a:xfrm>
          <a:prstGeom prst="parallelogram">
            <a:avLst/>
          </a:prstGeom>
          <a:ln>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Culture strong</a:t>
            </a:r>
          </a:p>
        </p:txBody>
      </p:sp>
      <p:sp>
        <p:nvSpPr>
          <p:cNvPr id="20" name="Trapezoid 19">
            <a:extLst>
              <a:ext uri="{FF2B5EF4-FFF2-40B4-BE49-F238E27FC236}">
                <a16:creationId xmlns:a16="http://schemas.microsoft.com/office/drawing/2014/main" id="{D4BB6D2D-37B6-9CA3-D611-E2663D6159D9}"/>
              </a:ext>
            </a:extLst>
          </p:cNvPr>
          <p:cNvSpPr/>
          <p:nvPr/>
        </p:nvSpPr>
        <p:spPr>
          <a:xfrm>
            <a:off x="3163572" y="5404219"/>
            <a:ext cx="1346448" cy="467309"/>
          </a:xfrm>
          <a:prstGeom prst="trapezoid">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Community</a:t>
            </a:r>
          </a:p>
        </p:txBody>
      </p:sp>
      <p:sp>
        <p:nvSpPr>
          <p:cNvPr id="21" name="Heart 20">
            <a:extLst>
              <a:ext uri="{FF2B5EF4-FFF2-40B4-BE49-F238E27FC236}">
                <a16:creationId xmlns:a16="http://schemas.microsoft.com/office/drawing/2014/main" id="{ECF40938-845F-E244-6F89-3F82C4348226}"/>
              </a:ext>
            </a:extLst>
          </p:cNvPr>
          <p:cNvSpPr/>
          <p:nvPr/>
        </p:nvSpPr>
        <p:spPr>
          <a:xfrm>
            <a:off x="7500642" y="2622648"/>
            <a:ext cx="1075915" cy="914400"/>
          </a:xfrm>
          <a:prstGeom prst="hear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Doing best</a:t>
            </a:r>
          </a:p>
        </p:txBody>
      </p:sp>
      <p:sp>
        <p:nvSpPr>
          <p:cNvPr id="22" name="Chord 21">
            <a:extLst>
              <a:ext uri="{FF2B5EF4-FFF2-40B4-BE49-F238E27FC236}">
                <a16:creationId xmlns:a16="http://schemas.microsoft.com/office/drawing/2014/main" id="{7F1194AE-B56A-7425-6DCE-260210E4BC5F}"/>
              </a:ext>
            </a:extLst>
          </p:cNvPr>
          <p:cNvSpPr/>
          <p:nvPr/>
        </p:nvSpPr>
        <p:spPr>
          <a:xfrm>
            <a:off x="3209735" y="4549235"/>
            <a:ext cx="1368152" cy="657213"/>
          </a:xfrm>
          <a:prstGeom prst="chord">
            <a:avLst>
              <a:gd name="adj1" fmla="val 309825"/>
              <a:gd name="adj2" fmla="val 16200000"/>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Good job</a:t>
            </a:r>
          </a:p>
        </p:txBody>
      </p:sp>
      <p:sp>
        <p:nvSpPr>
          <p:cNvPr id="23" name="Teardrop 22">
            <a:extLst>
              <a:ext uri="{FF2B5EF4-FFF2-40B4-BE49-F238E27FC236}">
                <a16:creationId xmlns:a16="http://schemas.microsoft.com/office/drawing/2014/main" id="{35874649-9DF7-FD7B-F1B2-DF32CBEEDE26}"/>
              </a:ext>
            </a:extLst>
          </p:cNvPr>
          <p:cNvSpPr/>
          <p:nvPr/>
        </p:nvSpPr>
        <p:spPr>
          <a:xfrm>
            <a:off x="8113789" y="1712958"/>
            <a:ext cx="1152128" cy="661134"/>
          </a:xfrm>
          <a:prstGeom prst="teardrop">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Being positive</a:t>
            </a:r>
          </a:p>
        </p:txBody>
      </p:sp>
      <p:sp>
        <p:nvSpPr>
          <p:cNvPr id="25" name="Partial Circle 24">
            <a:extLst>
              <a:ext uri="{FF2B5EF4-FFF2-40B4-BE49-F238E27FC236}">
                <a16:creationId xmlns:a16="http://schemas.microsoft.com/office/drawing/2014/main" id="{91662208-FBCD-E130-A79F-92146B2D1FBB}"/>
              </a:ext>
            </a:extLst>
          </p:cNvPr>
          <p:cNvSpPr/>
          <p:nvPr/>
        </p:nvSpPr>
        <p:spPr>
          <a:xfrm>
            <a:off x="4480434" y="4214889"/>
            <a:ext cx="1573572" cy="827541"/>
          </a:xfrm>
          <a:prstGeom prst="pie">
            <a:avLst>
              <a:gd name="adj1" fmla="val 21324347"/>
              <a:gd name="adj2" fmla="val 12392072"/>
            </a:avLst>
          </a:prstGeom>
          <a:ln>
            <a:solidFill>
              <a:schemeClr val="accent3">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1400" dirty="0">
              <a:solidFill>
                <a:schemeClr val="tx1"/>
              </a:solidFill>
            </a:endParaRPr>
          </a:p>
          <a:p>
            <a:pPr algn="ctr"/>
            <a:endParaRPr lang="en-AU" sz="1400" dirty="0">
              <a:solidFill>
                <a:schemeClr val="tx1"/>
              </a:solidFill>
            </a:endParaRPr>
          </a:p>
          <a:p>
            <a:pPr algn="ctr"/>
            <a:r>
              <a:rPr lang="en-AU" sz="1400" dirty="0">
                <a:solidFill>
                  <a:schemeClr val="tx1"/>
                </a:solidFill>
              </a:rPr>
              <a:t>Confidence</a:t>
            </a:r>
          </a:p>
        </p:txBody>
      </p:sp>
      <p:sp>
        <p:nvSpPr>
          <p:cNvPr id="27" name="Oval 26">
            <a:extLst>
              <a:ext uri="{FF2B5EF4-FFF2-40B4-BE49-F238E27FC236}">
                <a16:creationId xmlns:a16="http://schemas.microsoft.com/office/drawing/2014/main" id="{C9928EC0-0A58-2D2E-D7DF-5ECAC5DB39DE}"/>
              </a:ext>
            </a:extLst>
          </p:cNvPr>
          <p:cNvSpPr/>
          <p:nvPr/>
        </p:nvSpPr>
        <p:spPr>
          <a:xfrm>
            <a:off x="1915469" y="3870612"/>
            <a:ext cx="1682462" cy="635987"/>
          </a:xfrm>
          <a:prstGeom prst="ellipse">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Emotionally strong</a:t>
            </a:r>
          </a:p>
        </p:txBody>
      </p:sp>
      <p:sp>
        <p:nvSpPr>
          <p:cNvPr id="29" name="Rectangle 28">
            <a:extLst>
              <a:ext uri="{FF2B5EF4-FFF2-40B4-BE49-F238E27FC236}">
                <a16:creationId xmlns:a16="http://schemas.microsoft.com/office/drawing/2014/main" id="{049295F0-5A58-2421-ED7D-2DC38F4C69E5}"/>
              </a:ext>
            </a:extLst>
          </p:cNvPr>
          <p:cNvSpPr/>
          <p:nvPr/>
        </p:nvSpPr>
        <p:spPr>
          <a:xfrm>
            <a:off x="1771214" y="4753309"/>
            <a:ext cx="1346448" cy="747571"/>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Strong physically &amp; mentally</a:t>
            </a:r>
          </a:p>
        </p:txBody>
      </p:sp>
      <p:sp>
        <p:nvSpPr>
          <p:cNvPr id="30" name="Teardrop 29">
            <a:extLst>
              <a:ext uri="{FF2B5EF4-FFF2-40B4-BE49-F238E27FC236}">
                <a16:creationId xmlns:a16="http://schemas.microsoft.com/office/drawing/2014/main" id="{E31201F5-96E1-1E54-9625-4822563D037D}"/>
              </a:ext>
            </a:extLst>
          </p:cNvPr>
          <p:cNvSpPr/>
          <p:nvPr/>
        </p:nvSpPr>
        <p:spPr>
          <a:xfrm>
            <a:off x="3113174" y="3223005"/>
            <a:ext cx="1224136" cy="747571"/>
          </a:xfrm>
          <a:prstGeom prst="teardrop">
            <a:avLst>
              <a:gd name="adj" fmla="val 44828"/>
            </a:avLst>
          </a:prstGeom>
          <a:ln>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Enjoy life</a:t>
            </a:r>
          </a:p>
        </p:txBody>
      </p:sp>
      <p:sp>
        <p:nvSpPr>
          <p:cNvPr id="32" name="Plaque 31">
            <a:extLst>
              <a:ext uri="{FF2B5EF4-FFF2-40B4-BE49-F238E27FC236}">
                <a16:creationId xmlns:a16="http://schemas.microsoft.com/office/drawing/2014/main" id="{BEA6CD58-34D8-2045-60D7-956E7EF88CED}"/>
              </a:ext>
            </a:extLst>
          </p:cNvPr>
          <p:cNvSpPr/>
          <p:nvPr/>
        </p:nvSpPr>
        <p:spPr>
          <a:xfrm>
            <a:off x="7394012" y="4325757"/>
            <a:ext cx="1490464" cy="747571"/>
          </a:xfrm>
          <a:prstGeom prst="plaque">
            <a:avLst/>
          </a:prstGeom>
          <a:ln>
            <a:solidFill>
              <a:srgbClr val="FAA41A"/>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Strong character (role model)</a:t>
            </a:r>
          </a:p>
        </p:txBody>
      </p:sp>
      <p:sp>
        <p:nvSpPr>
          <p:cNvPr id="33" name="Wave 32">
            <a:extLst>
              <a:ext uri="{FF2B5EF4-FFF2-40B4-BE49-F238E27FC236}">
                <a16:creationId xmlns:a16="http://schemas.microsoft.com/office/drawing/2014/main" id="{26A96A38-10A1-2EC7-306F-D5FEDB0C2C9F}"/>
              </a:ext>
            </a:extLst>
          </p:cNvPr>
          <p:cNvSpPr/>
          <p:nvPr/>
        </p:nvSpPr>
        <p:spPr>
          <a:xfrm>
            <a:off x="6115521" y="3726063"/>
            <a:ext cx="1224135" cy="914400"/>
          </a:xfrm>
          <a:prstGeom prst="wav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Being respectful</a:t>
            </a:r>
          </a:p>
        </p:txBody>
      </p:sp>
      <p:sp>
        <p:nvSpPr>
          <p:cNvPr id="35" name="Cloud 34">
            <a:extLst>
              <a:ext uri="{FF2B5EF4-FFF2-40B4-BE49-F238E27FC236}">
                <a16:creationId xmlns:a16="http://schemas.microsoft.com/office/drawing/2014/main" id="{8E223B11-EDFC-B40E-4BA8-DDC421F545CD}"/>
              </a:ext>
            </a:extLst>
          </p:cNvPr>
          <p:cNvSpPr/>
          <p:nvPr/>
        </p:nvSpPr>
        <p:spPr>
          <a:xfrm>
            <a:off x="7644640" y="5168404"/>
            <a:ext cx="1573572" cy="914400"/>
          </a:xfrm>
          <a:prstGeom prst="cloud">
            <a:avLst/>
          </a:prstGeom>
          <a:ln>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Achieving goals</a:t>
            </a:r>
          </a:p>
        </p:txBody>
      </p:sp>
      <p:sp>
        <p:nvSpPr>
          <p:cNvPr id="36" name="Speech Bubble: Oval 35">
            <a:extLst>
              <a:ext uri="{FF2B5EF4-FFF2-40B4-BE49-F238E27FC236}">
                <a16:creationId xmlns:a16="http://schemas.microsoft.com/office/drawing/2014/main" id="{C6FCC5D7-8EEE-E181-D51E-5C39F413D2A1}"/>
              </a:ext>
            </a:extLst>
          </p:cNvPr>
          <p:cNvSpPr/>
          <p:nvPr/>
        </p:nvSpPr>
        <p:spPr>
          <a:xfrm>
            <a:off x="8822398" y="2334308"/>
            <a:ext cx="1573572" cy="612648"/>
          </a:xfrm>
          <a:prstGeom prst="wedgeEllipseCallou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Doing the right thing</a:t>
            </a:r>
          </a:p>
        </p:txBody>
      </p:sp>
      <p:sp>
        <p:nvSpPr>
          <p:cNvPr id="38" name="Speech Bubble: Rectangle with Corners Rounded 37">
            <a:extLst>
              <a:ext uri="{FF2B5EF4-FFF2-40B4-BE49-F238E27FC236}">
                <a16:creationId xmlns:a16="http://schemas.microsoft.com/office/drawing/2014/main" id="{BBF2765E-A491-2B49-1674-9DDC292CD945}"/>
              </a:ext>
            </a:extLst>
          </p:cNvPr>
          <p:cNvSpPr/>
          <p:nvPr/>
        </p:nvSpPr>
        <p:spPr>
          <a:xfrm>
            <a:off x="5871834" y="5055658"/>
            <a:ext cx="1447543" cy="612648"/>
          </a:xfrm>
          <a:prstGeom prst="wedgeRoundRectCallout">
            <a:avLst/>
          </a:prstGeom>
          <a:ln>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AU" sz="1400" dirty="0"/>
              <a:t>Happy and safe</a:t>
            </a:r>
          </a:p>
        </p:txBody>
      </p:sp>
      <p:pic>
        <p:nvPicPr>
          <p:cNvPr id="2" name="Picture 1">
            <a:extLst>
              <a:ext uri="{FF2B5EF4-FFF2-40B4-BE49-F238E27FC236}">
                <a16:creationId xmlns:a16="http://schemas.microsoft.com/office/drawing/2014/main" id="{433B77DA-E29B-E426-91A4-525745074CF6}"/>
              </a:ext>
            </a:extLst>
          </p:cNvPr>
          <p:cNvPicPr>
            <a:picLocks noChangeAspect="1"/>
          </p:cNvPicPr>
          <p:nvPr/>
        </p:nvPicPr>
        <p:blipFill>
          <a:blip r:embed="rId3"/>
          <a:stretch>
            <a:fillRect/>
          </a:stretch>
        </p:blipFill>
        <p:spPr>
          <a:xfrm>
            <a:off x="0" y="6458898"/>
            <a:ext cx="12192000" cy="401053"/>
          </a:xfrm>
          <a:prstGeom prst="rect">
            <a:avLst/>
          </a:prstGeom>
        </p:spPr>
      </p:pic>
    </p:spTree>
    <p:extLst>
      <p:ext uri="{BB962C8B-B14F-4D97-AF65-F5344CB8AC3E}">
        <p14:creationId xmlns:p14="http://schemas.microsoft.com/office/powerpoint/2010/main" val="3341547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BBFBAC9-704E-0688-395F-30C68C71BBF4}"/>
              </a:ext>
            </a:extLst>
          </p:cNvPr>
          <p:cNvSpPr txBox="1"/>
          <p:nvPr/>
        </p:nvSpPr>
        <p:spPr>
          <a:xfrm>
            <a:off x="551384" y="1297388"/>
            <a:ext cx="8892988" cy="461665"/>
          </a:xfrm>
          <a:prstGeom prst="rect">
            <a:avLst/>
          </a:prstGeom>
          <a:noFill/>
        </p:spPr>
        <p:txBody>
          <a:bodyPr wrap="square">
            <a:spAutoFit/>
          </a:bodyPr>
          <a:lstStyle/>
          <a:p>
            <a:r>
              <a:rPr lang="en-AU" sz="2400" b="1" kern="0" dirty="0">
                <a:ea typeface="Times New Roman" panose="02020603050405020304" pitchFamily="18" charset="0"/>
              </a:rPr>
              <a:t>What ‘grow up strong’ means for LSIC Youth (continued)</a:t>
            </a:r>
            <a:endParaRPr lang="en-AU" sz="2400" b="1" dirty="0"/>
          </a:p>
        </p:txBody>
      </p:sp>
      <p:sp>
        <p:nvSpPr>
          <p:cNvPr id="12" name="TextBox 11">
            <a:extLst>
              <a:ext uri="{FF2B5EF4-FFF2-40B4-BE49-F238E27FC236}">
                <a16:creationId xmlns:a16="http://schemas.microsoft.com/office/drawing/2014/main" id="{88909267-E671-6B13-CB29-D62BD2A4B6EE}"/>
              </a:ext>
            </a:extLst>
          </p:cNvPr>
          <p:cNvSpPr txBox="1"/>
          <p:nvPr/>
        </p:nvSpPr>
        <p:spPr>
          <a:xfrm>
            <a:off x="1415480" y="1916832"/>
            <a:ext cx="8424936" cy="4093428"/>
          </a:xfrm>
          <a:prstGeom prst="rect">
            <a:avLst/>
          </a:prstGeom>
          <a:solidFill>
            <a:srgbClr val="FFC000"/>
          </a:solidFill>
        </p:spPr>
        <p:txBody>
          <a:bodyPr wrap="square">
            <a:spAutoFit/>
          </a:bodyPr>
          <a:lstStyle/>
          <a:p>
            <a:pPr>
              <a:defRPr/>
            </a:pPr>
            <a:r>
              <a:rPr lang="en-AU" sz="2000" dirty="0">
                <a:solidFill>
                  <a:srgbClr val="000000"/>
                </a:solidFill>
                <a:ea typeface="Times New Roman" panose="02020603050405020304" pitchFamily="18" charset="0"/>
              </a:rPr>
              <a:t>“Growing up confident in yourself and not letting anyone pushing you down and following your dreams and being happy in yourself.”</a:t>
            </a:r>
          </a:p>
          <a:p>
            <a:pPr>
              <a:defRPr/>
            </a:pPr>
            <a:endParaRPr lang="en-AU" sz="2000" dirty="0">
              <a:ea typeface="Times New Roman" panose="02020603050405020304" pitchFamily="18" charset="0"/>
            </a:endParaRPr>
          </a:p>
          <a:p>
            <a:r>
              <a:rPr lang="en-AU" sz="2000" dirty="0">
                <a:solidFill>
                  <a:srgbClr val="333333"/>
                </a:solidFill>
                <a:ea typeface="Times New Roman" panose="02020603050405020304" pitchFamily="18" charset="0"/>
              </a:rPr>
              <a:t>“Looking after and able to provide for myself and my family. Good education so I can get a good job. Be healthy, respect and confident.”</a:t>
            </a:r>
          </a:p>
          <a:p>
            <a:pPr>
              <a:defRPr/>
            </a:pPr>
            <a:endParaRPr lang="en-AU" sz="2000" dirty="0">
              <a:solidFill>
                <a:srgbClr val="333333"/>
              </a:solidFill>
              <a:ea typeface="Times New Roman" panose="02020603050405020304" pitchFamily="18" charset="0"/>
            </a:endParaRPr>
          </a:p>
          <a:p>
            <a:pPr>
              <a:defRPr/>
            </a:pPr>
            <a:r>
              <a:rPr lang="en-AU" sz="2000" dirty="0">
                <a:solidFill>
                  <a:srgbClr val="333333"/>
                </a:solidFill>
                <a:ea typeface="Times New Roman" panose="02020603050405020304" pitchFamily="18" charset="0"/>
              </a:rPr>
              <a:t>“Proud of your culture, believing in yourself.”</a:t>
            </a:r>
          </a:p>
          <a:p>
            <a:pPr>
              <a:defRPr/>
            </a:pPr>
            <a:endParaRPr lang="en-AU" sz="2000" dirty="0">
              <a:ea typeface="Times New Roman" panose="02020603050405020304" pitchFamily="18" charset="0"/>
            </a:endParaRPr>
          </a:p>
          <a:p>
            <a:pPr>
              <a:defRPr/>
            </a:pPr>
            <a:r>
              <a:rPr lang="en-AU" sz="2000" dirty="0">
                <a:solidFill>
                  <a:srgbClr val="000000"/>
                </a:solidFill>
                <a:ea typeface="Times New Roman" panose="02020603050405020304" pitchFamily="18" charset="0"/>
              </a:rPr>
              <a:t>“Don't listen to people when they tell you that you are not good enough, prove them wrong.”</a:t>
            </a:r>
            <a:endParaRPr lang="en-AU" sz="2000" dirty="0">
              <a:ea typeface="Times New Roman" panose="02020603050405020304" pitchFamily="18" charset="0"/>
            </a:endParaRPr>
          </a:p>
          <a:p>
            <a:endParaRPr lang="en-AU" sz="2000" dirty="0">
              <a:ea typeface="Times New Roman" panose="02020603050405020304" pitchFamily="18" charset="0"/>
            </a:endParaRPr>
          </a:p>
          <a:p>
            <a:pPr>
              <a:defRPr/>
            </a:pPr>
            <a:r>
              <a:rPr lang="en-AU" sz="2000" dirty="0">
                <a:solidFill>
                  <a:srgbClr val="333333"/>
                </a:solidFill>
                <a:ea typeface="Public Sans Light"/>
                <a:cs typeface="Times New Roman" panose="02020603050405020304" pitchFamily="18" charset="0"/>
              </a:rPr>
              <a:t>“That whenever something bad happens I will be able to figure it out and make it better and be there for people.”</a:t>
            </a:r>
            <a:endParaRPr lang="en-AU" sz="2000" dirty="0">
              <a:ea typeface="Times New Roman" panose="02020603050405020304" pitchFamily="18" charset="0"/>
            </a:endParaRPr>
          </a:p>
        </p:txBody>
      </p:sp>
      <p:pic>
        <p:nvPicPr>
          <p:cNvPr id="3" name="Picture 2">
            <a:extLst>
              <a:ext uri="{FF2B5EF4-FFF2-40B4-BE49-F238E27FC236}">
                <a16:creationId xmlns:a16="http://schemas.microsoft.com/office/drawing/2014/main" id="{83027F63-640C-98CC-33E0-4DCF9852AB45}"/>
              </a:ext>
            </a:extLst>
          </p:cNvPr>
          <p:cNvPicPr>
            <a:picLocks noChangeAspect="1"/>
          </p:cNvPicPr>
          <p:nvPr/>
        </p:nvPicPr>
        <p:blipFill>
          <a:blip r:embed="rId3"/>
          <a:stretch>
            <a:fillRect/>
          </a:stretch>
        </p:blipFill>
        <p:spPr>
          <a:xfrm>
            <a:off x="0" y="6458898"/>
            <a:ext cx="12192000" cy="401053"/>
          </a:xfrm>
          <a:prstGeom prst="rect">
            <a:avLst/>
          </a:prstGeom>
        </p:spPr>
      </p:pic>
    </p:spTree>
    <p:extLst>
      <p:ext uri="{BB962C8B-B14F-4D97-AF65-F5344CB8AC3E}">
        <p14:creationId xmlns:p14="http://schemas.microsoft.com/office/powerpoint/2010/main" val="3139119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F10AA22-7383-4F49-87C9-FE0A84CB7966}" type="slidenum">
              <a:rPr lang="en-AU" smtClean="0"/>
              <a:pPr/>
              <a:t>3</a:t>
            </a:fld>
            <a:endParaRPr lang="en-AU" dirty="0"/>
          </a:p>
        </p:txBody>
      </p:sp>
      <p:sp>
        <p:nvSpPr>
          <p:cNvPr id="3" name="Text Placeholder 2"/>
          <p:cNvSpPr>
            <a:spLocks noGrp="1"/>
          </p:cNvSpPr>
          <p:nvPr>
            <p:ph type="body" sz="quarter" idx="11"/>
          </p:nvPr>
        </p:nvSpPr>
        <p:spPr>
          <a:xfrm>
            <a:off x="2135560" y="1124744"/>
            <a:ext cx="8001000" cy="609600"/>
          </a:xfrm>
        </p:spPr>
        <p:txBody>
          <a:bodyPr/>
          <a:lstStyle/>
          <a:p>
            <a:r>
              <a:rPr lang="en-AU" dirty="0">
                <a:solidFill>
                  <a:srgbClr val="C96009"/>
                </a:solidFill>
              </a:rPr>
              <a:t>Roadmap of this presentation </a:t>
            </a:r>
          </a:p>
        </p:txBody>
      </p:sp>
      <p:sp>
        <p:nvSpPr>
          <p:cNvPr id="4" name="Text Placeholder 3"/>
          <p:cNvSpPr>
            <a:spLocks noGrp="1"/>
          </p:cNvSpPr>
          <p:nvPr>
            <p:ph type="body" sz="quarter" idx="12"/>
          </p:nvPr>
        </p:nvSpPr>
        <p:spPr>
          <a:xfrm>
            <a:off x="2102881" y="1825739"/>
            <a:ext cx="8001000" cy="4026768"/>
          </a:xfrm>
        </p:spPr>
        <p:txBody>
          <a:bodyPr/>
          <a:lstStyle/>
          <a:p>
            <a:pPr lvl="1">
              <a:buFont typeface="Arial" panose="020B0604020202020204" pitchFamily="34" charset="0"/>
              <a:buChar char="•"/>
              <a:tabLst>
                <a:tab pos="5018088" algn="l"/>
              </a:tabLst>
            </a:pPr>
            <a:r>
              <a:rPr lang="en-AU" sz="2400" dirty="0">
                <a:latin typeface="+mn-lt"/>
              </a:rPr>
              <a:t>Overview of </a:t>
            </a:r>
            <a:r>
              <a:rPr lang="en-AU" sz="2400" i="1" dirty="0">
                <a:latin typeface="+mn-lt"/>
              </a:rPr>
              <a:t>Footprints in Time</a:t>
            </a:r>
            <a:r>
              <a:rPr lang="en-AU" sz="2400" dirty="0">
                <a:latin typeface="+mn-lt"/>
              </a:rPr>
              <a:t>: the longitudinal study of Indigenous children (LSIC) </a:t>
            </a:r>
          </a:p>
          <a:p>
            <a:pPr marL="266700" lvl="1" indent="0">
              <a:buNone/>
              <a:tabLst>
                <a:tab pos="5018088" algn="l"/>
              </a:tabLst>
            </a:pPr>
            <a:endParaRPr lang="en-AU" sz="2400" dirty="0">
              <a:latin typeface="+mn-lt"/>
            </a:endParaRPr>
          </a:p>
          <a:p>
            <a:pPr lvl="1">
              <a:buFont typeface="Arial" panose="020B0604020202020204" pitchFamily="34" charset="0"/>
              <a:buChar char="•"/>
              <a:tabLst>
                <a:tab pos="5018088" algn="l"/>
              </a:tabLst>
            </a:pPr>
            <a:r>
              <a:rPr lang="en-AU" sz="2400" dirty="0">
                <a:latin typeface="+mn-lt"/>
              </a:rPr>
              <a:t>Findings from recent and forthcoming publications</a:t>
            </a:r>
          </a:p>
          <a:p>
            <a:pPr lvl="2">
              <a:tabLst>
                <a:tab pos="5018088" algn="l"/>
              </a:tabLst>
            </a:pPr>
            <a:r>
              <a:rPr lang="en-AU" sz="2400" dirty="0">
                <a:latin typeface="+mn-lt"/>
              </a:rPr>
              <a:t>LSIC Primary School Report (2024)</a:t>
            </a:r>
          </a:p>
          <a:p>
            <a:pPr lvl="2">
              <a:tabLst>
                <a:tab pos="5018088" algn="l"/>
              </a:tabLst>
            </a:pPr>
            <a:r>
              <a:rPr lang="en-AU" sz="2400" dirty="0">
                <a:latin typeface="+mn-lt"/>
              </a:rPr>
              <a:t>LSIC Wave 11 – 12 Report </a:t>
            </a:r>
          </a:p>
          <a:p>
            <a:pPr lvl="2">
              <a:tabLst>
                <a:tab pos="5018088" algn="l"/>
              </a:tabLst>
            </a:pPr>
            <a:r>
              <a:rPr lang="en-AU" sz="2400" dirty="0">
                <a:latin typeface="+mn-lt"/>
              </a:rPr>
              <a:t>LSIC Wave 13 Report</a:t>
            </a:r>
          </a:p>
          <a:p>
            <a:pPr lvl="1">
              <a:tabLst>
                <a:tab pos="5018088" algn="l"/>
              </a:tabLst>
            </a:pPr>
            <a:endParaRPr lang="en-AU" sz="2400" dirty="0">
              <a:latin typeface="+mn-lt"/>
            </a:endParaRPr>
          </a:p>
        </p:txBody>
      </p:sp>
      <p:pic>
        <p:nvPicPr>
          <p:cNvPr id="5" name="Picture 4"/>
          <p:cNvPicPr>
            <a:picLocks noChangeAspect="1"/>
          </p:cNvPicPr>
          <p:nvPr/>
        </p:nvPicPr>
        <p:blipFill>
          <a:blip r:embed="rId3"/>
          <a:stretch>
            <a:fillRect/>
          </a:stretch>
        </p:blipFill>
        <p:spPr>
          <a:xfrm>
            <a:off x="0" y="6453336"/>
            <a:ext cx="12192000" cy="404665"/>
          </a:xfrm>
          <a:prstGeom prst="rect">
            <a:avLst/>
          </a:prstGeom>
        </p:spPr>
      </p:pic>
    </p:spTree>
    <p:extLst>
      <p:ext uri="{BB962C8B-B14F-4D97-AF65-F5344CB8AC3E}">
        <p14:creationId xmlns:p14="http://schemas.microsoft.com/office/powerpoint/2010/main" val="1671668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28193-13CD-B472-FAC3-35F7F7F58E97}"/>
              </a:ext>
            </a:extLst>
          </p:cNvPr>
          <p:cNvPicPr>
            <a:picLocks noChangeAspect="1"/>
          </p:cNvPicPr>
          <p:nvPr/>
        </p:nvPicPr>
        <p:blipFill>
          <a:blip r:embed="rId3"/>
          <a:stretch>
            <a:fillRect/>
          </a:stretch>
        </p:blipFill>
        <p:spPr>
          <a:xfrm>
            <a:off x="3251684" y="2060848"/>
            <a:ext cx="5688632" cy="3978588"/>
          </a:xfrm>
          <a:prstGeom prst="rect">
            <a:avLst/>
          </a:prstGeom>
        </p:spPr>
      </p:pic>
      <p:sp>
        <p:nvSpPr>
          <p:cNvPr id="8" name="TextBox 7">
            <a:extLst>
              <a:ext uri="{FF2B5EF4-FFF2-40B4-BE49-F238E27FC236}">
                <a16:creationId xmlns:a16="http://schemas.microsoft.com/office/drawing/2014/main" id="{C80469E5-C121-9263-7478-F935DC6D91A7}"/>
              </a:ext>
            </a:extLst>
          </p:cNvPr>
          <p:cNvSpPr txBox="1"/>
          <p:nvPr/>
        </p:nvSpPr>
        <p:spPr>
          <a:xfrm>
            <a:off x="4075882" y="1115476"/>
            <a:ext cx="4847477" cy="646331"/>
          </a:xfrm>
          <a:prstGeom prst="rect">
            <a:avLst/>
          </a:prstGeom>
          <a:noFill/>
        </p:spPr>
        <p:txBody>
          <a:bodyPr wrap="square">
            <a:spAutoFit/>
          </a:bodyPr>
          <a:lstStyle/>
          <a:p>
            <a:r>
              <a:rPr lang="en-AU" sz="3600" kern="0" dirty="0">
                <a:solidFill>
                  <a:srgbClr val="FF6600"/>
                </a:solidFill>
                <a:latin typeface="Futura Medium"/>
                <a:ea typeface="Times New Roman" panose="02020603050405020304" pitchFamily="18" charset="0"/>
              </a:rPr>
              <a:t>ANY QUESTONS?</a:t>
            </a:r>
            <a:endParaRPr lang="en-AU" sz="3600" dirty="0">
              <a:solidFill>
                <a:srgbClr val="FF6600"/>
              </a:solidFill>
              <a:latin typeface="Futura Medium"/>
            </a:endParaRPr>
          </a:p>
        </p:txBody>
      </p:sp>
      <p:pic>
        <p:nvPicPr>
          <p:cNvPr id="2" name="Picture 1">
            <a:extLst>
              <a:ext uri="{FF2B5EF4-FFF2-40B4-BE49-F238E27FC236}">
                <a16:creationId xmlns:a16="http://schemas.microsoft.com/office/drawing/2014/main" id="{2EC23A73-C986-BE59-3E95-F092DC3DBAE1}"/>
              </a:ext>
            </a:extLst>
          </p:cNvPr>
          <p:cNvPicPr>
            <a:picLocks noChangeAspect="1"/>
          </p:cNvPicPr>
          <p:nvPr/>
        </p:nvPicPr>
        <p:blipFill>
          <a:blip r:embed="rId4"/>
          <a:stretch>
            <a:fillRect/>
          </a:stretch>
        </p:blipFill>
        <p:spPr>
          <a:xfrm>
            <a:off x="0" y="6458898"/>
            <a:ext cx="12192000" cy="401053"/>
          </a:xfrm>
          <a:prstGeom prst="rect">
            <a:avLst/>
          </a:prstGeom>
        </p:spPr>
      </p:pic>
    </p:spTree>
    <p:extLst>
      <p:ext uri="{BB962C8B-B14F-4D97-AF65-F5344CB8AC3E}">
        <p14:creationId xmlns:p14="http://schemas.microsoft.com/office/powerpoint/2010/main" val="307424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16063" y="879863"/>
            <a:ext cx="7972148" cy="759464"/>
          </a:xfrm>
          <a:prstGeom prst="rect">
            <a:avLst/>
          </a:prstGeom>
        </p:spPr>
        <p:txBody>
          <a:bodyPr vert="horz" lIns="0" tIns="0" rIns="0" bIns="0" rtlCol="0" anchor="b" anchorCtr="0">
            <a:noAutofit/>
          </a:bodyPr>
          <a:lstStyle>
            <a:lvl1pPr algn="l" defTabSz="685800" rtl="0" eaLnBrk="1" latinLnBrk="0" hangingPunct="1">
              <a:lnSpc>
                <a:spcPct val="80000"/>
              </a:lnSpc>
              <a:spcBef>
                <a:spcPct val="0"/>
              </a:spcBef>
              <a:buNone/>
              <a:defRPr sz="4725" kern="1200">
                <a:solidFill>
                  <a:schemeClr val="bg1"/>
                </a:solidFill>
                <a:latin typeface="+mj-lt"/>
                <a:ea typeface="+mj-ea"/>
                <a:cs typeface="+mj-cs"/>
              </a:defRPr>
            </a:lvl1pPr>
          </a:lstStyle>
          <a:p>
            <a:pPr defTabSz="514350">
              <a:defRPr/>
            </a:pPr>
            <a:r>
              <a:rPr lang="en-AU" sz="3000" dirty="0">
                <a:solidFill>
                  <a:prstClr val="white"/>
                </a:solidFill>
                <a:latin typeface="Georgia"/>
              </a:rPr>
              <a:t>More information</a:t>
            </a:r>
          </a:p>
        </p:txBody>
      </p:sp>
      <p:sp>
        <p:nvSpPr>
          <p:cNvPr id="8" name="Content Placeholder 2"/>
          <p:cNvSpPr txBox="1">
            <a:spLocks/>
          </p:cNvSpPr>
          <p:nvPr/>
        </p:nvSpPr>
        <p:spPr>
          <a:xfrm>
            <a:off x="3602015" y="1790635"/>
            <a:ext cx="6486196" cy="3489382"/>
          </a:xfrm>
          <a:prstGeom prst="rect">
            <a:avLst/>
          </a:prstGeom>
          <a:solidFill>
            <a:srgbClr val="FAA41A"/>
          </a:solidFill>
        </p:spPr>
        <p:txBody>
          <a:bodyPr vert="horz" lIns="0" tIns="0" rIns="0" bIns="0" rtlCol="0">
            <a:noAutofit/>
          </a:bodyPr>
          <a:lstStyle>
            <a:lvl1pPr marL="0" indent="0" algn="l" defTabSz="685800" rtl="0" eaLnBrk="1" latinLnBrk="0" hangingPunct="1">
              <a:lnSpc>
                <a:spcPct val="95000"/>
              </a:lnSpc>
              <a:spcBef>
                <a:spcPts val="0"/>
              </a:spcBef>
              <a:buFont typeface="Arial" panose="020B0604020202020204" pitchFamily="34" charset="0"/>
              <a:buNone/>
              <a:defRPr sz="1875" i="1" kern="1200">
                <a:solidFill>
                  <a:schemeClr val="bg1"/>
                </a:solidFill>
                <a:latin typeface="+mj-lt"/>
                <a:ea typeface="+mn-ea"/>
                <a:cs typeface="+mn-cs"/>
              </a:defRPr>
            </a:lvl1pPr>
            <a:lvl2pPr marL="342900" indent="0" algn="ctr" defTabSz="685800" rtl="0" eaLnBrk="1" latinLnBrk="0" hangingPunct="1">
              <a:lnSpc>
                <a:spcPct val="110000"/>
              </a:lnSpc>
              <a:spcBef>
                <a:spcPts val="22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ctr" defTabSz="685800" rtl="0" eaLnBrk="1" latinLnBrk="0" hangingPunct="1">
              <a:lnSpc>
                <a:spcPct val="110000"/>
              </a:lnSpc>
              <a:spcBef>
                <a:spcPts val="225"/>
              </a:spcBef>
              <a:buFont typeface="Arial" panose="020B0604020202020204" pitchFamily="34" charset="0"/>
              <a:buNone/>
              <a:defRPr sz="1500" kern="1200">
                <a:solidFill>
                  <a:schemeClr val="tx1">
                    <a:tint val="75000"/>
                  </a:schemeClr>
                </a:solidFill>
                <a:latin typeface="+mn-lt"/>
                <a:ea typeface="+mn-ea"/>
                <a:cs typeface="+mn-cs"/>
              </a:defRPr>
            </a:lvl3pPr>
            <a:lvl4pPr marL="1028700" indent="0" algn="ctr" defTabSz="685800" rtl="0" eaLnBrk="1" latinLnBrk="0" hangingPunct="1">
              <a:lnSpc>
                <a:spcPct val="110000"/>
              </a:lnSpc>
              <a:spcBef>
                <a:spcPts val="225"/>
              </a:spcBef>
              <a:buFont typeface="Arial" panose="020B0604020202020204" pitchFamily="34" charset="0"/>
              <a:buNone/>
              <a:defRPr sz="1500" kern="1200">
                <a:solidFill>
                  <a:schemeClr val="tx1">
                    <a:tint val="75000"/>
                  </a:schemeClr>
                </a:solidFill>
                <a:latin typeface="+mn-lt"/>
                <a:ea typeface="+mn-ea"/>
                <a:cs typeface="+mn-cs"/>
              </a:defRPr>
            </a:lvl4pPr>
            <a:lvl5pPr marL="1371600" indent="0" algn="ctr" defTabSz="685800" rtl="0" eaLnBrk="1" latinLnBrk="0" hangingPunct="1">
              <a:lnSpc>
                <a:spcPct val="110000"/>
              </a:lnSpc>
              <a:spcBef>
                <a:spcPts val="225"/>
              </a:spcBef>
              <a:buFont typeface="Arial" panose="020B0604020202020204" pitchFamily="34" charset="0"/>
              <a:buNone/>
              <a:defRPr sz="15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defTabSz="514350">
              <a:defRPr/>
            </a:pPr>
            <a:r>
              <a:rPr lang="en-AU" sz="2400" b="1" i="0" dirty="0">
                <a:solidFill>
                  <a:schemeClr val="tx1"/>
                </a:solidFill>
                <a:latin typeface="Georgia"/>
              </a:rPr>
              <a:t>Footprints in Time home page</a:t>
            </a:r>
          </a:p>
          <a:p>
            <a:pPr defTabSz="514350">
              <a:defRPr/>
            </a:pPr>
            <a:r>
              <a:rPr lang="en-AU" sz="2400" dirty="0">
                <a:solidFill>
                  <a:schemeClr val="tx1"/>
                </a:solidFill>
                <a:latin typeface="Georgia"/>
                <a:hlinkClick r:id="rId3">
                  <a:extLst>
                    <a:ext uri="{A12FA001-AC4F-418D-AE19-62706E023703}">
                      <ahyp:hlinkClr xmlns:ahyp="http://schemas.microsoft.com/office/drawing/2018/hyperlinkcolor" val="tx"/>
                    </a:ext>
                  </a:extLst>
                </a:hlinkClick>
              </a:rPr>
              <a:t>dss.gov.au/</a:t>
            </a:r>
            <a:r>
              <a:rPr lang="en-AU" sz="2400" dirty="0" err="1">
                <a:solidFill>
                  <a:schemeClr val="tx1"/>
                </a:solidFill>
                <a:latin typeface="Georgia"/>
              </a:rPr>
              <a:t>lsic</a:t>
            </a:r>
            <a:endParaRPr lang="en-AU" sz="2400" dirty="0">
              <a:solidFill>
                <a:schemeClr val="tx1"/>
              </a:solidFill>
              <a:latin typeface="Georgia"/>
            </a:endParaRPr>
          </a:p>
          <a:p>
            <a:pPr defTabSz="514350">
              <a:defRPr/>
            </a:pPr>
            <a:endParaRPr lang="en-AU" sz="2400" dirty="0">
              <a:solidFill>
                <a:schemeClr val="tx1"/>
              </a:solidFill>
              <a:latin typeface="Georgia"/>
            </a:endParaRPr>
          </a:p>
          <a:p>
            <a:pPr defTabSz="514350">
              <a:defRPr/>
            </a:pPr>
            <a:endParaRPr lang="en-AU" sz="2400" dirty="0">
              <a:solidFill>
                <a:schemeClr val="tx1"/>
              </a:solidFill>
              <a:latin typeface="Georgia"/>
            </a:endParaRPr>
          </a:p>
          <a:p>
            <a:pPr defTabSz="514350">
              <a:defRPr/>
            </a:pPr>
            <a:r>
              <a:rPr lang="en-AU" sz="2400" b="1" i="0" dirty="0">
                <a:solidFill>
                  <a:schemeClr val="tx1"/>
                </a:solidFill>
                <a:latin typeface="Georgia"/>
              </a:rPr>
              <a:t>Publications</a:t>
            </a:r>
          </a:p>
          <a:p>
            <a:pPr defTabSz="514350">
              <a:defRPr/>
            </a:pPr>
            <a:r>
              <a:rPr lang="en-AU" sz="2400" dirty="0">
                <a:solidFill>
                  <a:schemeClr val="tx1"/>
                </a:solidFill>
                <a:latin typeface="Georgia"/>
                <a:hlinkClick r:id="rId4">
                  <a:extLst>
                    <a:ext uri="{A12FA001-AC4F-418D-AE19-62706E023703}">
                      <ahyp:hlinkClr xmlns:ahyp="http://schemas.microsoft.com/office/drawing/2018/hyperlinkcolor" val="tx"/>
                    </a:ext>
                  </a:extLst>
                </a:hlinkClick>
              </a:rPr>
              <a:t>flosse.dss.gov.au</a:t>
            </a:r>
            <a:endParaRPr lang="en-AU" sz="2400" dirty="0">
              <a:solidFill>
                <a:schemeClr val="tx1"/>
              </a:solidFill>
              <a:latin typeface="Georgia"/>
            </a:endParaRPr>
          </a:p>
          <a:p>
            <a:pPr defTabSz="514350">
              <a:defRPr/>
            </a:pPr>
            <a:endParaRPr lang="en-AU" sz="2400" b="1" dirty="0">
              <a:solidFill>
                <a:schemeClr val="tx1"/>
              </a:solidFill>
              <a:latin typeface="Georgia"/>
            </a:endParaRPr>
          </a:p>
          <a:p>
            <a:pPr defTabSz="514350">
              <a:defRPr/>
            </a:pPr>
            <a:endParaRPr lang="en-AU" sz="2400" b="1" dirty="0">
              <a:solidFill>
                <a:schemeClr val="tx1"/>
              </a:solidFill>
              <a:latin typeface="Georgia"/>
            </a:endParaRPr>
          </a:p>
          <a:p>
            <a:pPr defTabSz="514350">
              <a:defRPr/>
            </a:pPr>
            <a:r>
              <a:rPr lang="en-AU" sz="2400" b="1" i="0" dirty="0">
                <a:solidFill>
                  <a:schemeClr val="tx1"/>
                </a:solidFill>
                <a:latin typeface="Georgia"/>
              </a:rPr>
              <a:t>Contact</a:t>
            </a:r>
          </a:p>
          <a:p>
            <a:pPr defTabSz="514350">
              <a:defRPr/>
            </a:pPr>
            <a:r>
              <a:rPr lang="en-AU" sz="2400" dirty="0">
                <a:solidFill>
                  <a:schemeClr val="tx1"/>
                </a:solidFill>
                <a:latin typeface="Georgia"/>
                <a:hlinkClick r:id="rId5">
                  <a:extLst>
                    <a:ext uri="{A12FA001-AC4F-418D-AE19-62706E023703}">
                      <ahyp:hlinkClr xmlns:ahyp="http://schemas.microsoft.com/office/drawing/2018/hyperlinkcolor" val="tx"/>
                    </a:ext>
                  </a:extLst>
                </a:hlinkClick>
              </a:rPr>
              <a:t>LongitudinalStudies@dss.gov.au</a:t>
            </a:r>
            <a:endParaRPr lang="en-AU" sz="2400" dirty="0">
              <a:solidFill>
                <a:schemeClr val="tx1"/>
              </a:solidFill>
              <a:latin typeface="Georgia"/>
            </a:endParaRPr>
          </a:p>
        </p:txBody>
      </p:sp>
      <p:pic>
        <p:nvPicPr>
          <p:cNvPr id="9" name="Picture 8" descr="Webpage Icon Design 508158 - Download Free Vectors, Clipart Graphics ..."/>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9264" t="16029" r="9264" b="16877"/>
          <a:stretch/>
        </p:blipFill>
        <p:spPr>
          <a:xfrm>
            <a:off x="2192892" y="1767917"/>
            <a:ext cx="1311430" cy="1080000"/>
          </a:xfrm>
          <a:prstGeom prst="rect">
            <a:avLst/>
          </a:prstGeom>
        </p:spPr>
      </p:pic>
      <p:pic>
        <p:nvPicPr>
          <p:cNvPr id="10" name="Picture 9" descr="Report clipart weekly report, Report weekly report ..."/>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2375387" y="3105096"/>
            <a:ext cx="946440" cy="1188000"/>
          </a:xfrm>
          <a:prstGeom prst="rect">
            <a:avLst/>
          </a:prstGeom>
        </p:spPr>
      </p:pic>
      <p:pic>
        <p:nvPicPr>
          <p:cNvPr id="11" name="Picture 10"/>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2312332" y="4630175"/>
            <a:ext cx="1072553" cy="762704"/>
          </a:xfrm>
          <a:prstGeom prst="rect">
            <a:avLst/>
          </a:prstGeom>
        </p:spPr>
      </p:pic>
      <p:pic>
        <p:nvPicPr>
          <p:cNvPr id="2" name="Picture 1">
            <a:extLst>
              <a:ext uri="{FF2B5EF4-FFF2-40B4-BE49-F238E27FC236}">
                <a16:creationId xmlns:a16="http://schemas.microsoft.com/office/drawing/2014/main" id="{353D1535-AD0E-2A57-A86D-E7D7A26952E5}"/>
              </a:ext>
            </a:extLst>
          </p:cNvPr>
          <p:cNvPicPr>
            <a:picLocks noChangeAspect="1"/>
          </p:cNvPicPr>
          <p:nvPr/>
        </p:nvPicPr>
        <p:blipFill>
          <a:blip r:embed="rId9"/>
          <a:stretch>
            <a:fillRect/>
          </a:stretch>
        </p:blipFill>
        <p:spPr>
          <a:xfrm>
            <a:off x="0" y="6458898"/>
            <a:ext cx="12192000" cy="401053"/>
          </a:xfrm>
          <a:prstGeom prst="rect">
            <a:avLst/>
          </a:prstGeom>
        </p:spPr>
      </p:pic>
    </p:spTree>
    <p:extLst>
      <p:ext uri="{BB962C8B-B14F-4D97-AF65-F5344CB8AC3E}">
        <p14:creationId xmlns:p14="http://schemas.microsoft.com/office/powerpoint/2010/main" val="3522167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BCD8AA-3730-2125-3272-D47DF3FD0A6A}"/>
              </a:ext>
            </a:extLst>
          </p:cNvPr>
          <p:cNvPicPr>
            <a:picLocks noChangeAspect="1"/>
          </p:cNvPicPr>
          <p:nvPr/>
        </p:nvPicPr>
        <p:blipFill>
          <a:blip r:embed="rId3"/>
          <a:stretch>
            <a:fillRect/>
          </a:stretch>
        </p:blipFill>
        <p:spPr>
          <a:xfrm>
            <a:off x="3071664" y="2348880"/>
            <a:ext cx="5364596" cy="3102679"/>
          </a:xfrm>
          <a:prstGeom prst="rect">
            <a:avLst/>
          </a:prstGeom>
        </p:spPr>
      </p:pic>
      <p:sp>
        <p:nvSpPr>
          <p:cNvPr id="4" name="TextBox 3">
            <a:extLst>
              <a:ext uri="{FF2B5EF4-FFF2-40B4-BE49-F238E27FC236}">
                <a16:creationId xmlns:a16="http://schemas.microsoft.com/office/drawing/2014/main" id="{E98F8098-8FB9-D21E-146F-5C5EA02899D7}"/>
              </a:ext>
            </a:extLst>
          </p:cNvPr>
          <p:cNvSpPr txBox="1"/>
          <p:nvPr/>
        </p:nvSpPr>
        <p:spPr>
          <a:xfrm>
            <a:off x="0" y="5657671"/>
            <a:ext cx="12161671" cy="1200329"/>
          </a:xfrm>
          <a:prstGeom prst="rect">
            <a:avLst/>
          </a:prstGeom>
          <a:solidFill>
            <a:schemeClr val="accent3">
              <a:lumMod val="60000"/>
              <a:lumOff val="40000"/>
            </a:schemeClr>
          </a:solidFill>
        </p:spPr>
        <p:txBody>
          <a:bodyPr wrap="square">
            <a:spAutoFit/>
          </a:bodyPr>
          <a:lstStyle/>
          <a:p>
            <a:pPr algn="ctr"/>
            <a:r>
              <a:rPr lang="en-AU" sz="1800" b="0" i="1" u="none" strike="noStrike" baseline="0" dirty="0">
                <a:latin typeface="MuseoSans-300"/>
              </a:rPr>
              <a:t>The artwork represents the journey of Footprints in Time. The circles and dots represent participants, and </a:t>
            </a:r>
            <a:br>
              <a:rPr lang="en-AU" sz="1800" b="0" i="1" u="none" strike="noStrike" baseline="0" dirty="0">
                <a:latin typeface="MuseoSans-300"/>
              </a:rPr>
            </a:br>
            <a:r>
              <a:rPr lang="en-AU" sz="1800" b="0" i="1" u="none" strike="noStrike" baseline="0" dirty="0">
                <a:latin typeface="MuseoSans-300"/>
              </a:rPr>
              <a:t>the line-work shows the non-linear nature of growth, change and how we are all connected.</a:t>
            </a:r>
            <a:br>
              <a:rPr lang="en-AU" sz="1800" b="0" i="1" dirty="0">
                <a:effectLst/>
                <a:latin typeface="DM Sans" pitchFamily="2" charset="0"/>
              </a:rPr>
            </a:br>
            <a:r>
              <a:rPr lang="en-AU" sz="1800" b="0" i="0" dirty="0">
                <a:effectLst/>
                <a:latin typeface="DM Sans" pitchFamily="2" charset="0"/>
              </a:rPr>
              <a:t>Artist -</a:t>
            </a:r>
            <a:r>
              <a:rPr lang="en-AU" sz="1800" b="1" i="0" dirty="0">
                <a:effectLst/>
                <a:latin typeface="DM Sans" pitchFamily="2" charset="0"/>
              </a:rPr>
              <a:t>Timothy Buckley </a:t>
            </a:r>
            <a:r>
              <a:rPr lang="en-AU" sz="1800" b="0" i="0" dirty="0">
                <a:effectLst/>
                <a:latin typeface="DM Sans" pitchFamily="2" charset="0"/>
              </a:rPr>
              <a:t>- </a:t>
            </a:r>
            <a:r>
              <a:rPr lang="en-AU" sz="1800" b="0" i="0" u="none" strike="noStrike" baseline="0" dirty="0">
                <a:latin typeface="MuseoSans-300"/>
              </a:rPr>
              <a:t>Tim is a proud, queer, </a:t>
            </a:r>
            <a:r>
              <a:rPr lang="en-AU" sz="1800" b="0" i="0" u="none" strike="noStrike" baseline="0" dirty="0" err="1">
                <a:latin typeface="MuseoSans-300"/>
              </a:rPr>
              <a:t>Mununjali</a:t>
            </a:r>
            <a:r>
              <a:rPr lang="en-AU" sz="1800" b="0" i="0" u="none" strike="noStrike" baseline="0" dirty="0">
                <a:latin typeface="MuseoSans-300"/>
              </a:rPr>
              <a:t> and South Sea Islander artist and designer. He is inspired by his heritage, history and the diversity of the natural work which gives us all life.</a:t>
            </a:r>
            <a:endParaRPr lang="en-AU" sz="1800" dirty="0"/>
          </a:p>
        </p:txBody>
      </p:sp>
      <p:sp>
        <p:nvSpPr>
          <p:cNvPr id="3" name="TextBox 2">
            <a:extLst>
              <a:ext uri="{FF2B5EF4-FFF2-40B4-BE49-F238E27FC236}">
                <a16:creationId xmlns:a16="http://schemas.microsoft.com/office/drawing/2014/main" id="{A18C207E-1EB8-1CEA-816F-DB3BAAE00029}"/>
              </a:ext>
            </a:extLst>
          </p:cNvPr>
          <p:cNvSpPr txBox="1"/>
          <p:nvPr/>
        </p:nvSpPr>
        <p:spPr>
          <a:xfrm>
            <a:off x="1616339" y="1242851"/>
            <a:ext cx="8928992" cy="923330"/>
          </a:xfrm>
          <a:prstGeom prst="rect">
            <a:avLst/>
          </a:prstGeom>
          <a:solidFill>
            <a:srgbClr val="FAA41A"/>
          </a:solidFill>
        </p:spPr>
        <p:txBody>
          <a:bodyPr wrap="square" rtlCol="0">
            <a:spAutoFit/>
          </a:bodyPr>
          <a:lstStyle/>
          <a:p>
            <a:pPr algn="ctr"/>
            <a:r>
              <a:rPr lang="en-AU" sz="1800" b="1" i="0" dirty="0">
                <a:effectLst/>
                <a:latin typeface="DM Sans" pitchFamily="2" charset="0"/>
              </a:rPr>
              <a:t>Diverse Destinies </a:t>
            </a:r>
            <a:r>
              <a:rPr lang="en-AU" sz="1800" b="0" i="0" dirty="0">
                <a:effectLst/>
                <a:latin typeface="DM Sans" pitchFamily="2" charset="0"/>
              </a:rPr>
              <a:t>- All diverse people, from across our diverse land, each walking their own path and discovering all that life has to offer. Stepping up and taking control of their own destinies. The future is bright.</a:t>
            </a:r>
            <a:endParaRPr lang="en-AU" dirty="0"/>
          </a:p>
        </p:txBody>
      </p:sp>
    </p:spTree>
    <p:extLst>
      <p:ext uri="{BB962C8B-B14F-4D97-AF65-F5344CB8AC3E}">
        <p14:creationId xmlns:p14="http://schemas.microsoft.com/office/powerpoint/2010/main" val="181029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495600" y="764705"/>
            <a:ext cx="7416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3200" i="1" dirty="0">
                <a:solidFill>
                  <a:schemeClr val="bg1"/>
                </a:solidFill>
              </a:rPr>
              <a:t>Footprints in Time: </a:t>
            </a:r>
            <a:r>
              <a:rPr lang="en-AU" sz="3200" dirty="0">
                <a:solidFill>
                  <a:schemeClr val="bg1"/>
                </a:solidFill>
              </a:rPr>
              <a:t>the longitudinal study of Indigenous children (LSIC)</a:t>
            </a:r>
          </a:p>
          <a:p>
            <a:pPr algn="ctr" eaLnBrk="1" hangingPunct="1"/>
            <a:r>
              <a:rPr lang="en-AU" sz="3200" dirty="0">
                <a:solidFill>
                  <a:schemeClr val="bg1"/>
                </a:solidFill>
              </a:rPr>
              <a:t> </a:t>
            </a:r>
          </a:p>
          <a:p>
            <a:pPr algn="ctr" eaLnBrk="1" hangingPunct="1"/>
            <a:r>
              <a:rPr lang="en-AU" sz="3200" dirty="0">
                <a:solidFill>
                  <a:schemeClr val="bg1"/>
                </a:solidFill>
                <a:latin typeface="Futura Medium"/>
              </a:rPr>
              <a:t> The overview</a:t>
            </a:r>
          </a:p>
        </p:txBody>
      </p:sp>
      <p:pic>
        <p:nvPicPr>
          <p:cNvPr id="11" name="Picture 10">
            <a:extLst>
              <a:ext uri="{FF2B5EF4-FFF2-40B4-BE49-F238E27FC236}">
                <a16:creationId xmlns:a16="http://schemas.microsoft.com/office/drawing/2014/main" id="{9FB3CB1B-1809-F11F-0633-86EA4FB0CDE3}"/>
              </a:ext>
            </a:extLst>
          </p:cNvPr>
          <p:cNvPicPr>
            <a:picLocks noChangeAspect="1"/>
          </p:cNvPicPr>
          <p:nvPr/>
        </p:nvPicPr>
        <p:blipFill>
          <a:blip r:embed="rId3"/>
          <a:stretch>
            <a:fillRect/>
          </a:stretch>
        </p:blipFill>
        <p:spPr>
          <a:xfrm>
            <a:off x="4727848" y="3140969"/>
            <a:ext cx="3024336" cy="3202239"/>
          </a:xfrm>
          <a:prstGeom prst="rect">
            <a:avLst/>
          </a:prstGeom>
        </p:spPr>
      </p:pic>
    </p:spTree>
    <p:extLst>
      <p:ext uri="{BB962C8B-B14F-4D97-AF65-F5344CB8AC3E}">
        <p14:creationId xmlns:p14="http://schemas.microsoft.com/office/powerpoint/2010/main" val="3330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280576" y="6148535"/>
            <a:ext cx="524707" cy="404665"/>
          </a:xfrm>
        </p:spPr>
        <p:txBody>
          <a:bodyPr/>
          <a:lstStyle/>
          <a:p>
            <a:fld id="{EF10AA22-7383-4F49-87C9-FE0A84CB7966}" type="slidenum">
              <a:rPr lang="en-AU" smtClean="0"/>
              <a:pPr/>
              <a:t>5</a:t>
            </a:fld>
            <a:endParaRPr lang="en-AU" dirty="0"/>
          </a:p>
        </p:txBody>
      </p:sp>
      <p:sp>
        <p:nvSpPr>
          <p:cNvPr id="3" name="Text Placeholder 2"/>
          <p:cNvSpPr>
            <a:spLocks noGrp="1"/>
          </p:cNvSpPr>
          <p:nvPr>
            <p:ph type="body" sz="quarter" idx="11"/>
          </p:nvPr>
        </p:nvSpPr>
        <p:spPr>
          <a:xfrm>
            <a:off x="4511824" y="667494"/>
            <a:ext cx="5624736" cy="728850"/>
          </a:xfrm>
        </p:spPr>
        <p:txBody>
          <a:bodyPr/>
          <a:lstStyle/>
          <a:p>
            <a:r>
              <a:rPr lang="en-AU" dirty="0">
                <a:solidFill>
                  <a:srgbClr val="C96009"/>
                </a:solidFill>
              </a:rPr>
              <a:t>LSIC at a glance</a:t>
            </a:r>
          </a:p>
        </p:txBody>
      </p:sp>
      <p:sp>
        <p:nvSpPr>
          <p:cNvPr id="4" name="Text Placeholder 3"/>
          <p:cNvSpPr>
            <a:spLocks noGrp="1"/>
          </p:cNvSpPr>
          <p:nvPr>
            <p:ph type="body" sz="quarter" idx="12"/>
          </p:nvPr>
        </p:nvSpPr>
        <p:spPr>
          <a:xfrm>
            <a:off x="253033" y="1461162"/>
            <a:ext cx="11017224" cy="3935675"/>
          </a:xfrm>
        </p:spPr>
        <p:txBody>
          <a:bodyPr/>
          <a:lstStyle/>
          <a:p>
            <a:r>
              <a:rPr lang="en-AU" dirty="0">
                <a:latin typeface="+mn-lt"/>
              </a:rPr>
              <a:t>Two cohorts of Aboriginal and / or Torres Strait Islander children:</a:t>
            </a:r>
          </a:p>
          <a:p>
            <a:pPr lvl="1">
              <a:tabLst>
                <a:tab pos="5018088" algn="l"/>
              </a:tabLst>
            </a:pPr>
            <a:r>
              <a:rPr lang="en-AU" dirty="0">
                <a:latin typeface="+mn-lt"/>
              </a:rPr>
              <a:t>Younger (B) cohort – born 2006-2008	~700-950 children</a:t>
            </a:r>
          </a:p>
          <a:p>
            <a:pPr lvl="1">
              <a:tabLst>
                <a:tab pos="5018088" algn="l"/>
              </a:tabLst>
            </a:pPr>
            <a:r>
              <a:rPr lang="en-AU" dirty="0">
                <a:latin typeface="+mn-lt"/>
              </a:rPr>
              <a:t>Older (K) cohort – born 2003-2005	~500-700 children</a:t>
            </a:r>
          </a:p>
          <a:p>
            <a:pPr>
              <a:spcBef>
                <a:spcPts val="1600"/>
              </a:spcBef>
              <a:tabLst>
                <a:tab pos="5018088" algn="l"/>
              </a:tabLst>
            </a:pPr>
            <a:r>
              <a:rPr lang="en-AU" dirty="0">
                <a:latin typeface="+mn-lt"/>
              </a:rPr>
              <a:t>Mix of urban, regional and remote locations. </a:t>
            </a:r>
            <a:br>
              <a:rPr lang="en-AU" dirty="0">
                <a:latin typeface="+mn-lt"/>
              </a:rPr>
            </a:br>
            <a:r>
              <a:rPr lang="en-AU" dirty="0">
                <a:latin typeface="+mn-lt"/>
              </a:rPr>
              <a:t>Not representative of all Indigenous children in Australia.</a:t>
            </a:r>
          </a:p>
          <a:p>
            <a:pPr>
              <a:spcBef>
                <a:spcPts val="1600"/>
              </a:spcBef>
              <a:tabLst>
                <a:tab pos="5018088" algn="l"/>
              </a:tabLst>
            </a:pPr>
            <a:r>
              <a:rPr lang="en-AU" dirty="0">
                <a:latin typeface="+mn-lt"/>
              </a:rPr>
              <a:t>Annual data collection started in 2008 (Wave 1):</a:t>
            </a:r>
          </a:p>
          <a:p>
            <a:pPr lvl="1">
              <a:spcBef>
                <a:spcPts val="0"/>
              </a:spcBef>
              <a:tabLst>
                <a:tab pos="5018088" algn="l"/>
              </a:tabLst>
            </a:pPr>
            <a:r>
              <a:rPr lang="en-AU" dirty="0">
                <a:latin typeface="+mn-lt"/>
              </a:rPr>
              <a:t>Primary parent and child survey (face-to-face)</a:t>
            </a:r>
          </a:p>
          <a:p>
            <a:pPr lvl="1">
              <a:spcBef>
                <a:spcPts val="0"/>
              </a:spcBef>
              <a:tabLst>
                <a:tab pos="5018088" algn="l"/>
              </a:tabLst>
            </a:pPr>
            <a:r>
              <a:rPr lang="en-AU" dirty="0">
                <a:latin typeface="+mn-lt"/>
              </a:rPr>
              <a:t>Dad/parent 2 and educator surveys </a:t>
            </a:r>
            <a:br>
              <a:rPr lang="en-AU" dirty="0">
                <a:latin typeface="+mn-lt"/>
              </a:rPr>
            </a:br>
            <a:r>
              <a:rPr lang="en-AU" dirty="0">
                <a:latin typeface="+mn-lt"/>
              </a:rPr>
              <a:t>(self-complete on paper or online)</a:t>
            </a:r>
          </a:p>
          <a:p>
            <a:pPr>
              <a:spcBef>
                <a:spcPts val="1800"/>
              </a:spcBef>
              <a:tabLst>
                <a:tab pos="5018088" algn="l"/>
              </a:tabLst>
            </a:pPr>
            <a:r>
              <a:rPr lang="en-AU" dirty="0">
                <a:latin typeface="+mn-lt"/>
              </a:rPr>
              <a:t>Currently Wave 17 in the field.</a:t>
            </a:r>
          </a:p>
          <a:p>
            <a:pPr>
              <a:spcBef>
                <a:spcPts val="1800"/>
              </a:spcBef>
              <a:tabLst>
                <a:tab pos="5018088" algn="l"/>
              </a:tabLst>
            </a:pPr>
            <a:r>
              <a:rPr lang="en-AU" dirty="0">
                <a:latin typeface="+mn-lt"/>
              </a:rPr>
              <a:t>13 waves of data currently available to approved data users.</a:t>
            </a:r>
          </a:p>
          <a:p>
            <a:pPr lvl="1">
              <a:tabLst>
                <a:tab pos="5018088" algn="l"/>
              </a:tabLst>
            </a:pPr>
            <a:endParaRPr lang="en-AU" dirty="0"/>
          </a:p>
        </p:txBody>
      </p:sp>
      <p:pic>
        <p:nvPicPr>
          <p:cNvPr id="6" name="Picture 5">
            <a:extLst>
              <a:ext uri="{FF2B5EF4-FFF2-40B4-BE49-F238E27FC236}">
                <a16:creationId xmlns:a16="http://schemas.microsoft.com/office/drawing/2014/main" id="{9CCA5648-7DB7-164B-BF5C-EE18077B90E2}"/>
              </a:ext>
            </a:extLst>
          </p:cNvPr>
          <p:cNvPicPr>
            <a:picLocks noChangeAspect="1"/>
          </p:cNvPicPr>
          <p:nvPr/>
        </p:nvPicPr>
        <p:blipFill rotWithShape="1">
          <a:blip r:embed="rId3"/>
          <a:srcRect t="70795"/>
          <a:stretch/>
        </p:blipFill>
        <p:spPr>
          <a:xfrm>
            <a:off x="0" y="6460660"/>
            <a:ext cx="12192000" cy="397340"/>
          </a:xfrm>
          <a:prstGeom prst="rect">
            <a:avLst/>
          </a:prstGeom>
        </p:spPr>
      </p:pic>
      <p:pic>
        <p:nvPicPr>
          <p:cNvPr id="5" name="Picture 4">
            <a:extLst>
              <a:ext uri="{FF2B5EF4-FFF2-40B4-BE49-F238E27FC236}">
                <a16:creationId xmlns:a16="http://schemas.microsoft.com/office/drawing/2014/main" id="{A868F701-3025-D967-A6B8-0310B1614A2A}"/>
              </a:ext>
            </a:extLst>
          </p:cNvPr>
          <p:cNvPicPr>
            <a:picLocks noChangeAspect="1"/>
          </p:cNvPicPr>
          <p:nvPr/>
        </p:nvPicPr>
        <p:blipFill>
          <a:blip r:embed="rId4"/>
          <a:stretch>
            <a:fillRect/>
          </a:stretch>
        </p:blipFill>
        <p:spPr>
          <a:xfrm>
            <a:off x="8994063" y="1286110"/>
            <a:ext cx="1151805" cy="1129866"/>
          </a:xfrm>
          <a:prstGeom prst="rect">
            <a:avLst/>
          </a:prstGeom>
        </p:spPr>
      </p:pic>
      <p:pic>
        <p:nvPicPr>
          <p:cNvPr id="7" name="Picture 6">
            <a:extLst>
              <a:ext uri="{FF2B5EF4-FFF2-40B4-BE49-F238E27FC236}">
                <a16:creationId xmlns:a16="http://schemas.microsoft.com/office/drawing/2014/main" id="{349102A9-D712-291D-BA9F-2EFAB503B6D1}"/>
              </a:ext>
            </a:extLst>
          </p:cNvPr>
          <p:cNvPicPr>
            <a:picLocks noChangeAspect="1"/>
          </p:cNvPicPr>
          <p:nvPr/>
        </p:nvPicPr>
        <p:blipFill>
          <a:blip r:embed="rId5"/>
          <a:stretch>
            <a:fillRect/>
          </a:stretch>
        </p:blipFill>
        <p:spPr>
          <a:xfrm>
            <a:off x="10159016" y="1634966"/>
            <a:ext cx="1129858" cy="1141329"/>
          </a:xfrm>
          <a:prstGeom prst="rect">
            <a:avLst/>
          </a:prstGeom>
        </p:spPr>
      </p:pic>
      <p:pic>
        <p:nvPicPr>
          <p:cNvPr id="8" name="Picture 7">
            <a:extLst>
              <a:ext uri="{FF2B5EF4-FFF2-40B4-BE49-F238E27FC236}">
                <a16:creationId xmlns:a16="http://schemas.microsoft.com/office/drawing/2014/main" id="{DD355462-3228-CEFD-5159-772A060900E8}"/>
              </a:ext>
            </a:extLst>
          </p:cNvPr>
          <p:cNvPicPr>
            <a:picLocks noChangeAspect="1"/>
          </p:cNvPicPr>
          <p:nvPr/>
        </p:nvPicPr>
        <p:blipFill>
          <a:blip r:embed="rId6"/>
          <a:stretch>
            <a:fillRect/>
          </a:stretch>
        </p:blipFill>
        <p:spPr>
          <a:xfrm>
            <a:off x="9026329" y="2884824"/>
            <a:ext cx="1132687" cy="1012633"/>
          </a:xfrm>
          <a:prstGeom prst="rect">
            <a:avLst/>
          </a:prstGeom>
        </p:spPr>
      </p:pic>
      <p:pic>
        <p:nvPicPr>
          <p:cNvPr id="9" name="Picture 8">
            <a:extLst>
              <a:ext uri="{FF2B5EF4-FFF2-40B4-BE49-F238E27FC236}">
                <a16:creationId xmlns:a16="http://schemas.microsoft.com/office/drawing/2014/main" id="{91F1F04C-3D8F-A34E-DBAD-16ED2BB01CD1}"/>
              </a:ext>
            </a:extLst>
          </p:cNvPr>
          <p:cNvPicPr>
            <a:picLocks noChangeAspect="1"/>
          </p:cNvPicPr>
          <p:nvPr/>
        </p:nvPicPr>
        <p:blipFill>
          <a:blip r:embed="rId7"/>
          <a:stretch>
            <a:fillRect/>
          </a:stretch>
        </p:blipFill>
        <p:spPr>
          <a:xfrm>
            <a:off x="8199993" y="3885494"/>
            <a:ext cx="1090527" cy="1012632"/>
          </a:xfrm>
          <a:prstGeom prst="rect">
            <a:avLst/>
          </a:prstGeom>
        </p:spPr>
      </p:pic>
      <p:pic>
        <p:nvPicPr>
          <p:cNvPr id="10" name="Picture 9">
            <a:extLst>
              <a:ext uri="{FF2B5EF4-FFF2-40B4-BE49-F238E27FC236}">
                <a16:creationId xmlns:a16="http://schemas.microsoft.com/office/drawing/2014/main" id="{7FC91306-1D96-D3C3-F764-7FB156E94895}"/>
              </a:ext>
            </a:extLst>
          </p:cNvPr>
          <p:cNvPicPr>
            <a:picLocks noChangeAspect="1"/>
          </p:cNvPicPr>
          <p:nvPr/>
        </p:nvPicPr>
        <p:blipFill rotWithShape="1">
          <a:blip r:embed="rId8"/>
          <a:srcRect t="5655"/>
          <a:stretch/>
        </p:blipFill>
        <p:spPr>
          <a:xfrm>
            <a:off x="9844168" y="4041436"/>
            <a:ext cx="1029247" cy="1045745"/>
          </a:xfrm>
          <a:prstGeom prst="rect">
            <a:avLst/>
          </a:prstGeom>
        </p:spPr>
      </p:pic>
      <p:pic>
        <p:nvPicPr>
          <p:cNvPr id="11" name="Picture 10">
            <a:extLst>
              <a:ext uri="{FF2B5EF4-FFF2-40B4-BE49-F238E27FC236}">
                <a16:creationId xmlns:a16="http://schemas.microsoft.com/office/drawing/2014/main" id="{4D0D8FEE-3021-BFAA-6155-C83D63AF615A}"/>
              </a:ext>
            </a:extLst>
          </p:cNvPr>
          <p:cNvPicPr>
            <a:picLocks noChangeAspect="1"/>
          </p:cNvPicPr>
          <p:nvPr/>
        </p:nvPicPr>
        <p:blipFill>
          <a:blip r:embed="rId9"/>
          <a:stretch>
            <a:fillRect/>
          </a:stretch>
        </p:blipFill>
        <p:spPr>
          <a:xfrm>
            <a:off x="10873415" y="4041436"/>
            <a:ext cx="1017980" cy="1045745"/>
          </a:xfrm>
          <a:prstGeom prst="rect">
            <a:avLst/>
          </a:prstGeom>
        </p:spPr>
      </p:pic>
    </p:spTree>
    <p:extLst>
      <p:ext uri="{BB962C8B-B14F-4D97-AF65-F5344CB8AC3E}">
        <p14:creationId xmlns:p14="http://schemas.microsoft.com/office/powerpoint/2010/main" val="141597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59496" y="1052737"/>
            <a:ext cx="8892605" cy="86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AU" sz="3200" dirty="0">
                <a:solidFill>
                  <a:srgbClr val="C96009"/>
                </a:solidFill>
                <a:latin typeface="Futura Medium"/>
                <a:cs typeface="Arial" panose="020B0604020202020204" pitchFamily="34" charset="0"/>
              </a:rPr>
              <a:t>Who is involved?</a:t>
            </a:r>
          </a:p>
        </p:txBody>
      </p:sp>
      <p:sp>
        <p:nvSpPr>
          <p:cNvPr id="4" name="Rectangle 3"/>
          <p:cNvSpPr>
            <a:spLocks noChangeArrowheads="1"/>
          </p:cNvSpPr>
          <p:nvPr/>
        </p:nvSpPr>
        <p:spPr bwMode="auto">
          <a:xfrm>
            <a:off x="407368" y="1942260"/>
            <a:ext cx="5904656" cy="26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40000"/>
              </a:spcBef>
              <a:buFont typeface="Arial" panose="020B0604020202020204" pitchFamily="34" charset="0"/>
              <a:buChar char="•"/>
            </a:pPr>
            <a:r>
              <a:rPr lang="en-AU" sz="2000" dirty="0">
                <a:cs typeface="Arial" panose="020B0604020202020204" pitchFamily="34" charset="0"/>
              </a:rPr>
              <a:t>Funded by the Australian Government</a:t>
            </a:r>
          </a:p>
          <a:p>
            <a:pPr marL="342900" indent="-342900">
              <a:lnSpc>
                <a:spcPct val="90000"/>
              </a:lnSpc>
              <a:spcBef>
                <a:spcPct val="40000"/>
              </a:spcBef>
              <a:buFont typeface="Arial" panose="020B0604020202020204" pitchFamily="34" charset="0"/>
              <a:buChar char="•"/>
            </a:pPr>
            <a:r>
              <a:rPr lang="en-AU" sz="2000" dirty="0">
                <a:cs typeface="Arial" panose="020B0604020202020204" pitchFamily="34" charset="0"/>
              </a:rPr>
              <a:t>Guided by a majority Indigenous Steering Committee chaired by Associate Professor Kalinda Griffiths </a:t>
            </a:r>
          </a:p>
          <a:p>
            <a:pPr marL="342900" indent="-342900">
              <a:lnSpc>
                <a:spcPct val="90000"/>
              </a:lnSpc>
              <a:spcBef>
                <a:spcPct val="40000"/>
              </a:spcBef>
              <a:buFont typeface="Arial" panose="020B0604020202020204" pitchFamily="34" charset="0"/>
              <a:buChar char="•"/>
            </a:pPr>
            <a:r>
              <a:rPr lang="en-AU" sz="2000" dirty="0">
                <a:cs typeface="Arial" panose="020B0604020202020204" pitchFamily="34" charset="0"/>
              </a:rPr>
              <a:t>Managed by the Longitudinal Studies teams in Department of Social Services (DSS)</a:t>
            </a:r>
          </a:p>
          <a:p>
            <a:pPr marL="342900" indent="-342900">
              <a:lnSpc>
                <a:spcPct val="105000"/>
              </a:lnSpc>
              <a:spcBef>
                <a:spcPct val="40000"/>
              </a:spcBef>
              <a:buFont typeface="Arial" panose="020B0604020202020204" pitchFamily="34" charset="0"/>
              <a:buChar char="•"/>
            </a:pPr>
            <a:r>
              <a:rPr lang="en-AU" sz="2000" dirty="0">
                <a:cs typeface="Arial" panose="020B0604020202020204" pitchFamily="34" charset="0"/>
              </a:rPr>
              <a:t>Interviewers are Indigenous DSS staff members people, usually from the area where they do interviews.</a:t>
            </a:r>
          </a:p>
          <a:p>
            <a:pPr marL="342900" indent="-342900">
              <a:lnSpc>
                <a:spcPct val="105000"/>
              </a:lnSpc>
              <a:spcBef>
                <a:spcPct val="40000"/>
              </a:spcBef>
              <a:buFont typeface="Arial" panose="020B0604020202020204" pitchFamily="34" charset="0"/>
              <a:buChar char="•"/>
            </a:pPr>
            <a:r>
              <a:rPr lang="en-AU" sz="2000" dirty="0">
                <a:cs typeface="Arial" panose="020B0604020202020204" pitchFamily="34" charset="0"/>
              </a:rPr>
              <a:t>Roy Morgan Research contracted to capture and compile survey data from W13. </a:t>
            </a:r>
          </a:p>
          <a:p>
            <a:pPr marL="342900" indent="-342900">
              <a:lnSpc>
                <a:spcPct val="90000"/>
              </a:lnSpc>
              <a:spcBef>
                <a:spcPct val="40000"/>
              </a:spcBef>
              <a:buFont typeface="Arial" panose="020B0604020202020204" pitchFamily="34" charset="0"/>
              <a:buChar char="•"/>
            </a:pPr>
            <a:endParaRPr lang="en-AU" sz="2000" dirty="0">
              <a:cs typeface="Arial" panose="020B0604020202020204" pitchFamily="34" charset="0"/>
            </a:endParaRPr>
          </a:p>
          <a:p>
            <a:pPr marL="342900" indent="-342900">
              <a:lnSpc>
                <a:spcPct val="90000"/>
              </a:lnSpc>
              <a:spcBef>
                <a:spcPct val="40000"/>
              </a:spcBef>
            </a:pPr>
            <a:endParaRPr lang="en-AU" sz="2000" dirty="0">
              <a:cs typeface="Arial" panose="020B0604020202020204" pitchFamily="34" charset="0"/>
            </a:endParaRPr>
          </a:p>
          <a:p>
            <a:pPr marL="342900" indent="-342900">
              <a:lnSpc>
                <a:spcPct val="90000"/>
              </a:lnSpc>
              <a:spcBef>
                <a:spcPct val="40000"/>
              </a:spcBef>
            </a:pPr>
            <a:endParaRPr lang="en-AU" sz="2000" dirty="0">
              <a:cs typeface="Arial" panose="020B0604020202020204" pitchFamily="34" charset="0"/>
            </a:endParaRPr>
          </a:p>
        </p:txBody>
      </p:sp>
      <p:sp>
        <p:nvSpPr>
          <p:cNvPr id="2" name="Slide Number Placeholder 1"/>
          <p:cNvSpPr>
            <a:spLocks noGrp="1"/>
          </p:cNvSpPr>
          <p:nvPr>
            <p:ph type="sldNum" sz="quarter" idx="10"/>
          </p:nvPr>
        </p:nvSpPr>
        <p:spPr>
          <a:xfrm>
            <a:off x="11280576" y="6021288"/>
            <a:ext cx="524707" cy="531912"/>
          </a:xfrm>
        </p:spPr>
        <p:txBody>
          <a:bodyPr/>
          <a:lstStyle/>
          <a:p>
            <a:fld id="{EF10AA22-7383-4F49-87C9-FE0A84CB7966}" type="slidenum">
              <a:rPr lang="en-AU" smtClean="0"/>
              <a:pPr/>
              <a:t>6</a:t>
            </a:fld>
            <a:endParaRPr lang="en-AU" dirty="0"/>
          </a:p>
        </p:txBody>
      </p:sp>
      <p:pic>
        <p:nvPicPr>
          <p:cNvPr id="5" name="Picture 4">
            <a:extLst>
              <a:ext uri="{FF2B5EF4-FFF2-40B4-BE49-F238E27FC236}">
                <a16:creationId xmlns:a16="http://schemas.microsoft.com/office/drawing/2014/main" id="{5E250E00-46C1-740E-2C1E-BEC6A3AF3D33}"/>
              </a:ext>
            </a:extLst>
          </p:cNvPr>
          <p:cNvPicPr>
            <a:picLocks noChangeAspect="1"/>
          </p:cNvPicPr>
          <p:nvPr/>
        </p:nvPicPr>
        <p:blipFill>
          <a:blip r:embed="rId3"/>
          <a:stretch>
            <a:fillRect/>
          </a:stretch>
        </p:blipFill>
        <p:spPr>
          <a:xfrm>
            <a:off x="0" y="6453334"/>
            <a:ext cx="12192000" cy="404666"/>
          </a:xfrm>
          <a:prstGeom prst="rect">
            <a:avLst/>
          </a:prstGeom>
        </p:spPr>
      </p:pic>
      <p:pic>
        <p:nvPicPr>
          <p:cNvPr id="7" name="Picture 6">
            <a:extLst>
              <a:ext uri="{FF2B5EF4-FFF2-40B4-BE49-F238E27FC236}">
                <a16:creationId xmlns:a16="http://schemas.microsoft.com/office/drawing/2014/main" id="{E2BD145F-0F3C-2313-EFC9-A3F0F1456D1F}"/>
              </a:ext>
            </a:extLst>
          </p:cNvPr>
          <p:cNvPicPr>
            <a:picLocks noChangeAspect="1"/>
          </p:cNvPicPr>
          <p:nvPr/>
        </p:nvPicPr>
        <p:blipFill>
          <a:blip r:embed="rId4"/>
          <a:stretch>
            <a:fillRect/>
          </a:stretch>
        </p:blipFill>
        <p:spPr>
          <a:xfrm>
            <a:off x="6744072" y="1531144"/>
            <a:ext cx="4335839" cy="2271747"/>
          </a:xfrm>
          <a:prstGeom prst="rect">
            <a:avLst/>
          </a:prstGeom>
        </p:spPr>
      </p:pic>
      <p:sp>
        <p:nvSpPr>
          <p:cNvPr id="9" name="TextBox 8">
            <a:extLst>
              <a:ext uri="{FF2B5EF4-FFF2-40B4-BE49-F238E27FC236}">
                <a16:creationId xmlns:a16="http://schemas.microsoft.com/office/drawing/2014/main" id="{3F9ED69B-4BCA-A3D7-D6E9-ECE587491705}"/>
              </a:ext>
            </a:extLst>
          </p:cNvPr>
          <p:cNvSpPr txBox="1"/>
          <p:nvPr/>
        </p:nvSpPr>
        <p:spPr>
          <a:xfrm>
            <a:off x="5863991" y="3946372"/>
            <a:ext cx="6096000" cy="646331"/>
          </a:xfrm>
          <a:prstGeom prst="rect">
            <a:avLst/>
          </a:prstGeom>
          <a:noFill/>
        </p:spPr>
        <p:txBody>
          <a:bodyPr wrap="square">
            <a:spAutoFit/>
          </a:bodyPr>
          <a:lstStyle/>
          <a:p>
            <a:pPr algn="ctr"/>
            <a:r>
              <a:rPr lang="en-AU" sz="1800" dirty="0"/>
              <a:t>LSIC</a:t>
            </a:r>
            <a:r>
              <a:rPr lang="en-AU" sz="1800" dirty="0">
                <a:latin typeface="Futura Bk BT"/>
              </a:rPr>
              <a:t> </a:t>
            </a:r>
            <a:r>
              <a:rPr lang="en-AU" sz="1800" dirty="0">
                <a:solidFill>
                  <a:srgbClr val="2C2A29"/>
                </a:solidFill>
                <a:latin typeface="Arial" panose="020B0604020202020204" pitchFamily="34" charset="0"/>
              </a:rPr>
              <a:t>Research Administration Officers</a:t>
            </a:r>
          </a:p>
          <a:p>
            <a:pPr algn="ctr"/>
            <a:r>
              <a:rPr lang="en-AU" sz="1800" dirty="0">
                <a:solidFill>
                  <a:srgbClr val="2C2A29"/>
                </a:solidFill>
                <a:latin typeface="Arial" panose="020B0604020202020204" pitchFamily="34" charset="0"/>
              </a:rPr>
              <a:t>(RAOs – interviewers)</a:t>
            </a:r>
            <a:endParaRPr lang="en-AU" dirty="0"/>
          </a:p>
        </p:txBody>
      </p:sp>
    </p:spTree>
    <p:extLst>
      <p:ext uri="{BB962C8B-B14F-4D97-AF65-F5344CB8AC3E}">
        <p14:creationId xmlns:p14="http://schemas.microsoft.com/office/powerpoint/2010/main" val="2091458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15626" y="1215189"/>
            <a:ext cx="8229600" cy="91442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170">
              <a:spcAft>
                <a:spcPts val="300"/>
              </a:spcAft>
            </a:pPr>
            <a:r>
              <a:rPr lang="en-AU" sz="5900" dirty="0">
                <a:solidFill>
                  <a:srgbClr val="C96009"/>
                </a:solidFill>
                <a:latin typeface="Futura Medium"/>
                <a:ea typeface="+mn-ea"/>
                <a:cs typeface="Arial" panose="020B0604020202020204" pitchFamily="34" charset="0"/>
              </a:rPr>
              <a:t>Number of participants interviewed</a:t>
            </a:r>
          </a:p>
          <a:p>
            <a:pPr marL="90170">
              <a:spcAft>
                <a:spcPts val="300"/>
              </a:spcAft>
            </a:pPr>
            <a:r>
              <a:rPr lang="en-AU" sz="3600" dirty="0">
                <a:latin typeface="+mn-lt"/>
                <a:ea typeface="+mn-ea"/>
                <a:cs typeface="+mn-cs"/>
              </a:rPr>
              <a:t>Study Youth (SY), Primary Carer (P1) and Other Carer (P2) since Wave 11</a:t>
            </a:r>
          </a:p>
        </p:txBody>
      </p:sp>
      <p:sp>
        <p:nvSpPr>
          <p:cNvPr id="2" name="Slide Number Placeholder 1"/>
          <p:cNvSpPr>
            <a:spLocks noGrp="1"/>
          </p:cNvSpPr>
          <p:nvPr>
            <p:ph type="sldNum" sz="quarter" idx="12"/>
          </p:nvPr>
        </p:nvSpPr>
        <p:spPr>
          <a:xfrm>
            <a:off x="11280576" y="5897126"/>
            <a:ext cx="524707" cy="656074"/>
          </a:xfrm>
        </p:spPr>
        <p:txBody>
          <a:bodyPr/>
          <a:lstStyle/>
          <a:p>
            <a:fld id="{61F885AA-9A1D-40C4-887A-03269590BBD7}" type="slidenum">
              <a:rPr lang="en-AU" smtClean="0"/>
              <a:t>7</a:t>
            </a:fld>
            <a:endParaRPr lang="en-AU" dirty="0"/>
          </a:p>
        </p:txBody>
      </p:sp>
      <p:pic>
        <p:nvPicPr>
          <p:cNvPr id="9" name="Picture 8">
            <a:extLst>
              <a:ext uri="{FF2B5EF4-FFF2-40B4-BE49-F238E27FC236}">
                <a16:creationId xmlns:a16="http://schemas.microsoft.com/office/drawing/2014/main" id="{CE2D1D0F-FF42-6D59-B80B-536392A5ED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2089993"/>
            <a:ext cx="9793088" cy="3740815"/>
          </a:xfrm>
          <a:prstGeom prst="rect">
            <a:avLst/>
          </a:prstGeom>
          <a:noFill/>
          <a:ln>
            <a:noFill/>
          </a:ln>
        </p:spPr>
      </p:pic>
      <p:sp>
        <p:nvSpPr>
          <p:cNvPr id="11" name="TextBox 10">
            <a:extLst>
              <a:ext uri="{FF2B5EF4-FFF2-40B4-BE49-F238E27FC236}">
                <a16:creationId xmlns:a16="http://schemas.microsoft.com/office/drawing/2014/main" id="{7DE5AF4E-61E9-66A9-F47A-136C4DBF39BB}"/>
              </a:ext>
            </a:extLst>
          </p:cNvPr>
          <p:cNvSpPr txBox="1"/>
          <p:nvPr/>
        </p:nvSpPr>
        <p:spPr>
          <a:xfrm>
            <a:off x="2209884" y="5897126"/>
            <a:ext cx="4594717" cy="338554"/>
          </a:xfrm>
          <a:prstGeom prst="rect">
            <a:avLst/>
          </a:prstGeom>
          <a:noFill/>
        </p:spPr>
        <p:txBody>
          <a:bodyPr wrap="square">
            <a:spAutoFit/>
          </a:bodyPr>
          <a:lstStyle/>
          <a:p>
            <a:pPr marL="90170">
              <a:spcAft>
                <a:spcPts val="300"/>
              </a:spcAft>
            </a:pPr>
            <a:r>
              <a:rPr lang="en-AU" sz="1600" dirty="0">
                <a:latin typeface="Arial" panose="020B0604020202020204" pitchFamily="34" charset="0"/>
                <a:ea typeface="Times New Roman" panose="02020603050405020304" pitchFamily="18" charset="0"/>
              </a:rPr>
              <a:t>(*SY original cohort = 1759)</a:t>
            </a:r>
            <a:endParaRPr lang="en-AU" sz="2800"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B46F9EE7-B14D-AAEE-9743-EFF50CEDE106}"/>
              </a:ext>
            </a:extLst>
          </p:cNvPr>
          <p:cNvPicPr>
            <a:picLocks noChangeAspect="1"/>
          </p:cNvPicPr>
          <p:nvPr/>
        </p:nvPicPr>
        <p:blipFill>
          <a:blip r:embed="rId4"/>
          <a:stretch>
            <a:fillRect/>
          </a:stretch>
        </p:blipFill>
        <p:spPr>
          <a:xfrm>
            <a:off x="0" y="6381328"/>
            <a:ext cx="12192000" cy="476674"/>
          </a:xfrm>
          <a:prstGeom prst="rect">
            <a:avLst/>
          </a:prstGeom>
        </p:spPr>
      </p:pic>
      <p:sp>
        <p:nvSpPr>
          <p:cNvPr id="5" name="Oval 4">
            <a:extLst>
              <a:ext uri="{FF2B5EF4-FFF2-40B4-BE49-F238E27FC236}">
                <a16:creationId xmlns:a16="http://schemas.microsoft.com/office/drawing/2014/main" id="{10B0B905-BE26-570A-7484-0B347A4A0ED7}"/>
              </a:ext>
            </a:extLst>
          </p:cNvPr>
          <p:cNvSpPr/>
          <p:nvPr/>
        </p:nvSpPr>
        <p:spPr>
          <a:xfrm>
            <a:off x="839416" y="3645024"/>
            <a:ext cx="10873208" cy="360040"/>
          </a:xfrm>
          <a:prstGeom prst="ellipse">
            <a:avLst/>
          </a:prstGeom>
          <a:no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532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3592" y="1061226"/>
            <a:ext cx="7584358" cy="523220"/>
          </a:xfrm>
          <a:prstGeom prst="rect">
            <a:avLst/>
          </a:prstGeom>
          <a:noFill/>
        </p:spPr>
        <p:txBody>
          <a:bodyPr wrap="square" rtlCol="0">
            <a:spAutoFit/>
          </a:bodyPr>
          <a:lstStyle/>
          <a:p>
            <a:r>
              <a:rPr lang="en-AU" sz="2800" dirty="0">
                <a:solidFill>
                  <a:srgbClr val="C96009"/>
                </a:solidFill>
                <a:latin typeface="Futura Medium"/>
                <a:cs typeface="Arial" panose="020B0604020202020204" pitchFamily="34" charset="0"/>
              </a:rPr>
              <a:t>Geographical location of Study Youth (%)</a:t>
            </a:r>
          </a:p>
        </p:txBody>
      </p:sp>
      <p:sp>
        <p:nvSpPr>
          <p:cNvPr id="3" name="Slide Number Placeholder 2"/>
          <p:cNvSpPr>
            <a:spLocks noGrp="1"/>
          </p:cNvSpPr>
          <p:nvPr>
            <p:ph type="sldNum" sz="quarter" idx="12"/>
          </p:nvPr>
        </p:nvSpPr>
        <p:spPr/>
        <p:txBody>
          <a:bodyPr/>
          <a:lstStyle/>
          <a:p>
            <a:fld id="{61F885AA-9A1D-40C4-887A-03269590BBD7}" type="slidenum">
              <a:rPr lang="en-AU" smtClean="0"/>
              <a:t>8</a:t>
            </a:fld>
            <a:endParaRPr lang="en-AU"/>
          </a:p>
        </p:txBody>
      </p:sp>
      <p:graphicFrame>
        <p:nvGraphicFramePr>
          <p:cNvPr id="4" name="Chart 3">
            <a:extLst>
              <a:ext uri="{FF2B5EF4-FFF2-40B4-BE49-F238E27FC236}">
                <a16:creationId xmlns:a16="http://schemas.microsoft.com/office/drawing/2014/main" id="{8DCA05CF-F202-2536-6010-9A45781F8558}"/>
              </a:ext>
            </a:extLst>
          </p:cNvPr>
          <p:cNvGraphicFramePr/>
          <p:nvPr>
            <p:extLst>
              <p:ext uri="{D42A27DB-BD31-4B8C-83A1-F6EECF244321}">
                <p14:modId xmlns:p14="http://schemas.microsoft.com/office/powerpoint/2010/main" val="1399449393"/>
              </p:ext>
            </p:extLst>
          </p:nvPr>
        </p:nvGraphicFramePr>
        <p:xfrm>
          <a:off x="695400" y="1675842"/>
          <a:ext cx="10729192" cy="4572559"/>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C5FD52F4-3696-BA3D-B4B4-938B99FE1A3D}"/>
              </a:ext>
            </a:extLst>
          </p:cNvPr>
          <p:cNvPicPr>
            <a:picLocks noChangeAspect="1"/>
          </p:cNvPicPr>
          <p:nvPr/>
        </p:nvPicPr>
        <p:blipFill rotWithShape="1">
          <a:blip r:embed="rId4"/>
          <a:srcRect t="70795"/>
          <a:stretch/>
        </p:blipFill>
        <p:spPr>
          <a:xfrm>
            <a:off x="0" y="6460660"/>
            <a:ext cx="12192000" cy="397340"/>
          </a:xfrm>
          <a:prstGeom prst="rect">
            <a:avLst/>
          </a:prstGeom>
        </p:spPr>
      </p:pic>
    </p:spTree>
    <p:extLst>
      <p:ext uri="{BB962C8B-B14F-4D97-AF65-F5344CB8AC3E}">
        <p14:creationId xmlns:p14="http://schemas.microsoft.com/office/powerpoint/2010/main" val="3584740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0" y="5692605"/>
            <a:ext cx="4536503" cy="369332"/>
          </a:xfrm>
          <a:prstGeom prst="rect">
            <a:avLst/>
          </a:prstGeom>
          <a:noFill/>
        </p:spPr>
        <p:txBody>
          <a:bodyPr wrap="square" rtlCol="0">
            <a:spAutoFit/>
          </a:bodyPr>
          <a:lstStyle/>
          <a:p>
            <a:pPr algn="ctr"/>
            <a:r>
              <a:rPr lang="en-AU" dirty="0"/>
              <a:t>LSIC Participant locations Wave 16 (2023)</a:t>
            </a:r>
          </a:p>
        </p:txBody>
      </p:sp>
      <p:sp>
        <p:nvSpPr>
          <p:cNvPr id="2" name="Rectangle 1"/>
          <p:cNvSpPr/>
          <p:nvPr/>
        </p:nvSpPr>
        <p:spPr>
          <a:xfrm>
            <a:off x="3682519" y="1040063"/>
            <a:ext cx="5511506" cy="523220"/>
          </a:xfrm>
          <a:prstGeom prst="rect">
            <a:avLst/>
          </a:prstGeom>
        </p:spPr>
        <p:txBody>
          <a:bodyPr wrap="square">
            <a:spAutoFit/>
          </a:bodyPr>
          <a:lstStyle/>
          <a:p>
            <a:r>
              <a:rPr lang="en-AU" sz="2800" dirty="0">
                <a:solidFill>
                  <a:srgbClr val="C96009"/>
                </a:solidFill>
                <a:latin typeface="Futura Medium"/>
              </a:rPr>
              <a:t>Where do LSIC families live?</a:t>
            </a:r>
          </a:p>
        </p:txBody>
      </p:sp>
      <p:pic>
        <p:nvPicPr>
          <p:cNvPr id="3" name="Picture 2">
            <a:extLst>
              <a:ext uri="{FF2B5EF4-FFF2-40B4-BE49-F238E27FC236}">
                <a16:creationId xmlns:a16="http://schemas.microsoft.com/office/drawing/2014/main" id="{BC09A142-AD20-B027-5CBE-DFB001E3A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025" y="1858370"/>
            <a:ext cx="4320478" cy="3723814"/>
          </a:xfrm>
          <a:prstGeom prst="rect">
            <a:avLst/>
          </a:prstGeom>
        </p:spPr>
      </p:pic>
      <p:pic>
        <p:nvPicPr>
          <p:cNvPr id="4" name="Picture 3">
            <a:extLst>
              <a:ext uri="{FF2B5EF4-FFF2-40B4-BE49-F238E27FC236}">
                <a16:creationId xmlns:a16="http://schemas.microsoft.com/office/drawing/2014/main" id="{2BA15BB1-5310-0398-8D22-DFD5A2C76468}"/>
              </a:ext>
            </a:extLst>
          </p:cNvPr>
          <p:cNvPicPr>
            <a:picLocks noChangeAspect="1"/>
          </p:cNvPicPr>
          <p:nvPr/>
        </p:nvPicPr>
        <p:blipFill>
          <a:blip r:embed="rId4"/>
          <a:stretch>
            <a:fillRect/>
          </a:stretch>
        </p:blipFill>
        <p:spPr>
          <a:xfrm>
            <a:off x="623392" y="1830080"/>
            <a:ext cx="4896544" cy="3752104"/>
          </a:xfrm>
          <a:prstGeom prst="rect">
            <a:avLst/>
          </a:prstGeom>
        </p:spPr>
      </p:pic>
      <p:sp>
        <p:nvSpPr>
          <p:cNvPr id="5" name="TextBox 4">
            <a:extLst>
              <a:ext uri="{FF2B5EF4-FFF2-40B4-BE49-F238E27FC236}">
                <a16:creationId xmlns:a16="http://schemas.microsoft.com/office/drawing/2014/main" id="{814B3C0F-A70C-840A-AC68-A54C9787AAB2}"/>
              </a:ext>
            </a:extLst>
          </p:cNvPr>
          <p:cNvSpPr txBox="1"/>
          <p:nvPr/>
        </p:nvSpPr>
        <p:spPr>
          <a:xfrm>
            <a:off x="1055443" y="5692606"/>
            <a:ext cx="4320478" cy="646331"/>
          </a:xfrm>
          <a:prstGeom prst="rect">
            <a:avLst/>
          </a:prstGeom>
          <a:noFill/>
        </p:spPr>
        <p:txBody>
          <a:bodyPr wrap="square" rtlCol="0">
            <a:spAutoFit/>
          </a:bodyPr>
          <a:lstStyle/>
          <a:p>
            <a:r>
              <a:rPr lang="en-AU" dirty="0"/>
              <a:t>LSIC Participants Wave 1 (2008)</a:t>
            </a:r>
          </a:p>
          <a:p>
            <a:endParaRPr lang="en-AU" dirty="0"/>
          </a:p>
        </p:txBody>
      </p:sp>
      <p:pic>
        <p:nvPicPr>
          <p:cNvPr id="7" name="Picture 6">
            <a:extLst>
              <a:ext uri="{FF2B5EF4-FFF2-40B4-BE49-F238E27FC236}">
                <a16:creationId xmlns:a16="http://schemas.microsoft.com/office/drawing/2014/main" id="{B82ACA6E-AA3D-BC09-0D64-B978C8C668C7}"/>
              </a:ext>
            </a:extLst>
          </p:cNvPr>
          <p:cNvPicPr>
            <a:picLocks noChangeAspect="1"/>
          </p:cNvPicPr>
          <p:nvPr/>
        </p:nvPicPr>
        <p:blipFill>
          <a:blip r:embed="rId5"/>
          <a:stretch>
            <a:fillRect/>
          </a:stretch>
        </p:blipFill>
        <p:spPr>
          <a:xfrm>
            <a:off x="0" y="6381328"/>
            <a:ext cx="12192000" cy="476674"/>
          </a:xfrm>
          <a:prstGeom prst="rect">
            <a:avLst/>
          </a:prstGeom>
        </p:spPr>
      </p:pic>
    </p:spTree>
    <p:extLst>
      <p:ext uri="{BB962C8B-B14F-4D97-AF65-F5344CB8AC3E}">
        <p14:creationId xmlns:p14="http://schemas.microsoft.com/office/powerpoint/2010/main" val="171753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DSS PPT template_Blue">
  <a:themeElements>
    <a:clrScheme name="DSS">
      <a:dk1>
        <a:sysClr val="windowText" lastClr="000000"/>
      </a:dk1>
      <a:lt1>
        <a:sysClr val="window" lastClr="FFFFFF"/>
      </a:lt1>
      <a:dk2>
        <a:srgbClr val="000000"/>
      </a:dk2>
      <a:lt2>
        <a:srgbClr val="F8F8F8"/>
      </a:lt2>
      <a:accent1>
        <a:srgbClr val="005A70"/>
      </a:accent1>
      <a:accent2>
        <a:srgbClr val="00B0B9"/>
      </a:accent2>
      <a:accent3>
        <a:srgbClr val="A6192E"/>
      </a:accent3>
      <a:accent4>
        <a:srgbClr val="78BE20"/>
      </a:accent4>
      <a:accent5>
        <a:srgbClr val="275D38"/>
      </a:accent5>
      <a:accent6>
        <a:srgbClr val="500778"/>
      </a:accent6>
      <a:hlink>
        <a:srgbClr val="000000"/>
      </a:hlink>
      <a:folHlink>
        <a:srgbClr val="000000"/>
      </a:folHlink>
    </a:clrScheme>
    <a:fontScheme name="Stronger Relationship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6971</TotalTime>
  <Words>2161</Words>
  <Application>Microsoft Office PowerPoint</Application>
  <PresentationFormat>Widescreen</PresentationFormat>
  <Paragraphs>263</Paragraphs>
  <Slides>32</Slides>
  <Notes>32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32</vt:i4>
      </vt:variant>
    </vt:vector>
  </HeadingPairs>
  <TitlesOfParts>
    <vt:vector size="50" baseType="lpstr">
      <vt:lpstr>Arial</vt:lpstr>
      <vt:lpstr>Calibri</vt:lpstr>
      <vt:lpstr>Courier New</vt:lpstr>
      <vt:lpstr>DM Sans</vt:lpstr>
      <vt:lpstr>DMSans-Bold</vt:lpstr>
      <vt:lpstr>DMSans-Italic</vt:lpstr>
      <vt:lpstr>DMSans-Regular</vt:lpstr>
      <vt:lpstr>Futura Bk BT</vt:lpstr>
      <vt:lpstr>Futura Medium</vt:lpstr>
      <vt:lpstr>Futura PT Demi</vt:lpstr>
      <vt:lpstr>Georgia</vt:lpstr>
      <vt:lpstr>HKGrotesk-Bold</vt:lpstr>
      <vt:lpstr>MuseoSans-300</vt:lpstr>
      <vt:lpstr>Public Sans Light</vt:lpstr>
      <vt:lpstr>Symbol</vt:lpstr>
      <vt:lpstr>Times New Roman</vt:lpstr>
      <vt:lpstr>Wingdings</vt:lpstr>
      <vt:lpstr>DSS PPT template_Blue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LSIC Data User Snapshot</vt:lpstr>
      <vt:lpstr>PowerPoint Presentation</vt:lpstr>
      <vt:lpstr>PowerPoint Presentation</vt:lpstr>
      <vt:lpstr>Footprints in Time: The Longitudinal Study of Indigenous Children – Primary School Report </vt:lpstr>
      <vt:lpstr>Some of the findings from the report</vt:lpstr>
      <vt:lpstr>PowerPoint Presentation</vt:lpstr>
      <vt:lpstr>Racism in School</vt:lpstr>
      <vt:lpstr>How teachers may inadvertently perpetuate discrimination in schools:</vt:lpstr>
      <vt:lpstr>Aboriginal and Torres Strait Islander Education Initiatives</vt:lpstr>
      <vt:lpstr>What would children change about school? </vt:lpstr>
      <vt:lpstr>and many more findings…</vt:lpstr>
      <vt:lpstr>PowerPoint Presentation</vt:lpstr>
      <vt:lpstr>PowerPoint Presentation</vt:lpstr>
      <vt:lpstr>Footprints in Time: The Longitudinal Study of Indigenous Children –  Wave 11 – 12 (2018-19) Report </vt:lpstr>
      <vt:lpstr>PowerPoint Presentation</vt:lpstr>
      <vt:lpstr>PowerPoint Presentation</vt:lpstr>
      <vt:lpstr>Footprints in Time: The Longitudinal Study of Indigenous Children –  Wave 13 (2020) Report </vt:lpstr>
      <vt:lpstr>PowerPoint Presentation</vt:lpstr>
      <vt:lpstr>PowerPoint Presentation</vt:lpstr>
      <vt:lpstr>PowerPoint Presentation</vt:lpstr>
      <vt:lpstr>PowerPoint Presentation</vt:lpstr>
      <vt:lpstr>PowerPoint Presentation</vt:lpstr>
      <vt:lpstr>PowerPoint Presentation</vt:lpstr>
    </vt:vector>
  </TitlesOfParts>
  <Company>FaHCSIA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BARNES, Michael</dc:creator>
  <cp:keywords>[SEC=OFFICIAL]</cp:keywords>
  <cp:lastModifiedBy>SKELTON, Fiona</cp:lastModifiedBy>
  <cp:revision>327</cp:revision>
  <cp:lastPrinted>2022-03-31T02:09:41Z</cp:lastPrinted>
  <dcterms:created xsi:type="dcterms:W3CDTF">2013-10-23T04:37:16Z</dcterms:created>
  <dcterms:modified xsi:type="dcterms:W3CDTF">2024-05-30T12:21:39Z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M_OriginationTimeStamp">
    <vt:lpwstr>2022-03-31T02:32:02Z</vt:lpwstr>
  </property>
  <property fmtid="{D5CDD505-2E9C-101B-9397-08002B2CF9AE}" pid="3" name="PM_ProtectiveMarkingValue_Header">
    <vt:lpwstr>OFFICIAL</vt:lpwstr>
  </property>
  <property fmtid="{D5CDD505-2E9C-101B-9397-08002B2CF9AE}" pid="4" name="PM_Originator_Hash_SHA1">
    <vt:lpwstr>2C628776048645730CA9388BF61BA7E58B54D51C</vt:lpwstr>
  </property>
  <property fmtid="{D5CDD505-2E9C-101B-9397-08002B2CF9AE}" pid="5" name="PM_Originating_FileId">
    <vt:lpwstr>2BBEC6B1DBE146A0A82226948C78446F</vt:lpwstr>
  </property>
  <property fmtid="{D5CDD505-2E9C-101B-9397-08002B2CF9AE}" pid="6" name="PM_ProtectiveMarkingValue_Footer">
    <vt:lpwstr>OFFICIAL</vt:lpwstr>
  </property>
  <property fmtid="{D5CDD505-2E9C-101B-9397-08002B2CF9AE}" pid="7" name="PM_ProtectiveMarkingImage_Header">
    <vt:lpwstr>C:\Program Files (x86)\Common Files\janusNET Shared\janusSEAL\Images\DocumentSlashBlue.png</vt:lpwstr>
  </property>
  <property fmtid="{D5CDD505-2E9C-101B-9397-08002B2CF9AE}" pid="8" name="PM_Caveats_Count">
    <vt:lpwstr>0</vt:lpwstr>
  </property>
  <property fmtid="{D5CDD505-2E9C-101B-9397-08002B2CF9AE}" pid="9" name="PM_DisplayValueSecClassificationWithQualifier">
    <vt:lpwstr>OFFICIAL</vt:lpwstr>
  </property>
  <property fmtid="{D5CDD505-2E9C-101B-9397-08002B2CF9AE}" pid="10" name="PM_Qualifier">
    <vt:lpwstr/>
  </property>
  <property fmtid="{D5CDD505-2E9C-101B-9397-08002B2CF9AE}" pid="11" name="PM_SecurityClassification">
    <vt:lpwstr>OFFICIAL</vt:lpwstr>
  </property>
  <property fmtid="{D5CDD505-2E9C-101B-9397-08002B2CF9AE}" pid="12" name="PM_InsertionValue">
    <vt:lpwstr>OFFICIAL</vt:lpwstr>
  </property>
  <property fmtid="{D5CDD505-2E9C-101B-9397-08002B2CF9AE}" pid="13" name="PM_ProtectiveMarkingImage_Footer">
    <vt:lpwstr>C:\Program Files (x86)\Common Files\janusNET Shared\janusSEAL\Images\DocumentSlashBlue.png</vt:lpwstr>
  </property>
  <property fmtid="{D5CDD505-2E9C-101B-9397-08002B2CF9AE}" pid="14" name="PM_Namespace">
    <vt:lpwstr>gov.au</vt:lpwstr>
  </property>
  <property fmtid="{D5CDD505-2E9C-101B-9397-08002B2CF9AE}" pid="15" name="PM_Version">
    <vt:lpwstr>2018.4</vt:lpwstr>
  </property>
  <property fmtid="{D5CDD505-2E9C-101B-9397-08002B2CF9AE}" pid="16" name="PM_Note">
    <vt:lpwstr/>
  </property>
  <property fmtid="{D5CDD505-2E9C-101B-9397-08002B2CF9AE}" pid="17" name="PM_Markers">
    <vt:lpwstr/>
  </property>
  <property fmtid="{D5CDD505-2E9C-101B-9397-08002B2CF9AE}" pid="18" name="PM_Display">
    <vt:lpwstr>OFFICIAL</vt:lpwstr>
  </property>
  <property fmtid="{D5CDD505-2E9C-101B-9397-08002B2CF9AE}" pid="19" name="PM_Hash_Version">
    <vt:lpwstr>2022.1</vt:lpwstr>
  </property>
  <property fmtid="{D5CDD505-2E9C-101B-9397-08002B2CF9AE}" pid="20" name="PM_Hash_Salt_Prev">
    <vt:lpwstr>64AEDC125894C3DB90CAF06AEA52E6E7</vt:lpwstr>
  </property>
  <property fmtid="{D5CDD505-2E9C-101B-9397-08002B2CF9AE}" pid="21" name="PM_Hash_Salt">
    <vt:lpwstr>E99EC2B198B4C23005633F94BCEDF042</vt:lpwstr>
  </property>
  <property fmtid="{D5CDD505-2E9C-101B-9397-08002B2CF9AE}" pid="22" name="PM_Hash_SHA1">
    <vt:lpwstr>1A9BA2765AE7D7EFBE39429AE41769A725337658</vt:lpwstr>
  </property>
  <property fmtid="{D5CDD505-2E9C-101B-9397-08002B2CF9AE}" pid="23" name="PM_OriginatorUserAccountName_SHA256">
    <vt:lpwstr>6E5C501EB91124759204C7FEC374BE05CDB38CE8667243C8BC17B4FFFB30257B</vt:lpwstr>
  </property>
  <property fmtid="{D5CDD505-2E9C-101B-9397-08002B2CF9AE}" pid="24" name="PM_OriginatorDomainName_SHA256">
    <vt:lpwstr>E83A2A66C4061446A7E3732E8D44762184B6B377D962B96C83DC624302585857</vt:lpwstr>
  </property>
  <property fmtid="{D5CDD505-2E9C-101B-9397-08002B2CF9AE}" pid="25" name="PM_PrintOutPlacement_PPT">
    <vt:lpwstr/>
  </property>
  <property fmtid="{D5CDD505-2E9C-101B-9397-08002B2CF9AE}" pid="26" name="PM_SecurityClassification_Prev">
    <vt:lpwstr>OFFICIAL</vt:lpwstr>
  </property>
  <property fmtid="{D5CDD505-2E9C-101B-9397-08002B2CF9AE}" pid="27" name="PM_Qualifier_Prev">
    <vt:lpwstr/>
  </property>
  <property fmtid="{D5CDD505-2E9C-101B-9397-08002B2CF9AE}" pid="28" name="PMHMAC">
    <vt:lpwstr>v=2022.1;a=SHA256;h=051F70BB0FE15A50BFF34F2A7CE8B0BC0D58F20DD4DA7EF3E484BA45F9BAB5FF</vt:lpwstr>
  </property>
  <property fmtid="{D5CDD505-2E9C-101B-9397-08002B2CF9AE}" pid="29" name="MSIP_Label_eb34d90b-fc41-464d-af60-f74d721d0790_SetDate">
    <vt:lpwstr>2022-03-31T02:32:02Z</vt:lpwstr>
  </property>
  <property fmtid="{D5CDD505-2E9C-101B-9397-08002B2CF9AE}" pid="30" name="MSIP_Label_eb34d90b-fc41-464d-af60-f74d721d0790_Name">
    <vt:lpwstr>OFFICIAL</vt:lpwstr>
  </property>
  <property fmtid="{D5CDD505-2E9C-101B-9397-08002B2CF9AE}" pid="31" name="MSIP_Label_eb34d90b-fc41-464d-af60-f74d721d0790_SiteId">
    <vt:lpwstr>61e36dd1-ca6e-4d61-aa0a-2b4eb88317a3</vt:lpwstr>
  </property>
  <property fmtid="{D5CDD505-2E9C-101B-9397-08002B2CF9AE}" pid="32" name="MSIP_Label_eb34d90b-fc41-464d-af60-f74d721d0790_ContentBits">
    <vt:lpwstr>0</vt:lpwstr>
  </property>
  <property fmtid="{D5CDD505-2E9C-101B-9397-08002B2CF9AE}" pid="33" name="MSIP_Label_eb34d90b-fc41-464d-af60-f74d721d0790_Enabled">
    <vt:lpwstr>true</vt:lpwstr>
  </property>
  <property fmtid="{D5CDD505-2E9C-101B-9397-08002B2CF9AE}" pid="34" name="MSIP_Label_eb34d90b-fc41-464d-af60-f74d721d0790_Method">
    <vt:lpwstr>Privileged</vt:lpwstr>
  </property>
  <property fmtid="{D5CDD505-2E9C-101B-9397-08002B2CF9AE}" pid="35" name="MSIP_Label_eb34d90b-fc41-464d-af60-f74d721d0790_ActionId">
    <vt:lpwstr>7601f5f8ac774d22ae2223ec85ecd428</vt:lpwstr>
  </property>
  <property fmtid="{D5CDD505-2E9C-101B-9397-08002B2CF9AE}" pid="36" name="PMUuid">
    <vt:lpwstr>v=2022.2;d=gov.au;g=46DD6D7C-8107-577B-BC6E-F348953B2E44</vt:lpwstr>
  </property>
</Properties>
</file>