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67" r:id="rId1"/>
    <p:sldMasterId id="2147483994" r:id="rId2"/>
  </p:sldMasterIdLst>
  <p:notesMasterIdLst>
    <p:notesMasterId r:id="rId34"/>
  </p:notesMasterIdLst>
  <p:handoutMasterIdLst>
    <p:handoutMasterId r:id="rId35"/>
  </p:handoutMasterIdLst>
  <p:sldIdLst>
    <p:sldId id="366" r:id="rId3"/>
    <p:sldId id="334" r:id="rId4"/>
    <p:sldId id="335" r:id="rId5"/>
    <p:sldId id="310" r:id="rId6"/>
    <p:sldId id="294" r:id="rId7"/>
    <p:sldId id="337" r:id="rId8"/>
    <p:sldId id="333" r:id="rId9"/>
    <p:sldId id="297" r:id="rId10"/>
    <p:sldId id="303" r:id="rId11"/>
    <p:sldId id="305" r:id="rId12"/>
    <p:sldId id="355" r:id="rId13"/>
    <p:sldId id="354" r:id="rId14"/>
    <p:sldId id="312" r:id="rId15"/>
    <p:sldId id="356" r:id="rId16"/>
    <p:sldId id="357" r:id="rId17"/>
    <p:sldId id="358" r:id="rId18"/>
    <p:sldId id="359" r:id="rId19"/>
    <p:sldId id="360" r:id="rId20"/>
    <p:sldId id="327" r:id="rId21"/>
    <p:sldId id="361" r:id="rId22"/>
    <p:sldId id="362" r:id="rId23"/>
    <p:sldId id="363" r:id="rId24"/>
    <p:sldId id="364" r:id="rId25"/>
    <p:sldId id="365" r:id="rId26"/>
    <p:sldId id="340" r:id="rId27"/>
    <p:sldId id="350" r:id="rId28"/>
    <p:sldId id="351" r:id="rId29"/>
    <p:sldId id="352" r:id="rId30"/>
    <p:sldId id="325" r:id="rId31"/>
    <p:sldId id="368" r:id="rId32"/>
    <p:sldId id="367" r:id="rId33"/>
  </p:sldIdLst>
  <p:sldSz cx="12192000" cy="6858000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41A"/>
    <a:srgbClr val="FF9900"/>
    <a:srgbClr val="FFB953"/>
    <a:srgbClr val="FF6600"/>
    <a:srgbClr val="D60093"/>
    <a:srgbClr val="FF3399"/>
    <a:srgbClr val="842F91"/>
    <a:srgbClr val="592C5F"/>
    <a:srgbClr val="663366"/>
    <a:srgbClr val="33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51363" autoAdjust="0"/>
  </p:normalViewPr>
  <p:slideViewPr>
    <p:cSldViewPr snapToGrid="0" snapToObjects="1">
      <p:cViewPr varScale="1">
        <p:scale>
          <a:sx n="59" d="100"/>
          <a:sy n="59" d="100"/>
        </p:scale>
        <p:origin x="249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0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INFNAS002N\stata_data\LSICUnconfidentialisedWorking\LSIC%20design\Wave%2015\Steering%20Committee\Data%20tables%20for%20Agenda%20item%207.%205%20May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INFNAS002N\stata_data\LSICUnconfidentialisedWorking\LSIC%20presentations%20and%20abstracts\Altered%20graphs%20for%20AIATSIS%20presentation%20(Nic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129784150117"/>
          <c:y val="3.5190363109373235E-2"/>
          <c:w val="0.84600243098755201"/>
          <c:h val="0.76093194872380099"/>
        </c:manualLayout>
      </c:layout>
      <c:lineChart>
        <c:grouping val="standard"/>
        <c:varyColors val="0"/>
        <c:ser>
          <c:idx val="0"/>
          <c:order val="0"/>
          <c:tx>
            <c:strRef>
              <c:f>'Early Waves'!$B$3</c:f>
              <c:strCache>
                <c:ptCount val="1"/>
                <c:pt idx="0">
                  <c:v>Parent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20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strRef>
              <c:f>'Early Waves'!$A$4:$A$16</c:f>
              <c:strCache>
                <c:ptCount val="13"/>
                <c:pt idx="0">
                  <c:v>Wave 1 2008</c:v>
                </c:pt>
                <c:pt idx="1">
                  <c:v>Wave 2 2009</c:v>
                </c:pt>
                <c:pt idx="2">
                  <c:v>Wave 3 2010</c:v>
                </c:pt>
                <c:pt idx="3">
                  <c:v>Wave 4 2011</c:v>
                </c:pt>
                <c:pt idx="4">
                  <c:v>Wave 5 2012</c:v>
                </c:pt>
                <c:pt idx="5">
                  <c:v>Wave 6 2013</c:v>
                </c:pt>
                <c:pt idx="6">
                  <c:v>Wave 7 2014</c:v>
                </c:pt>
                <c:pt idx="7">
                  <c:v>Wave 8 2015</c:v>
                </c:pt>
                <c:pt idx="8">
                  <c:v>Wave 9 2016</c:v>
                </c:pt>
                <c:pt idx="9">
                  <c:v>Wave 10 2017</c:v>
                </c:pt>
                <c:pt idx="10">
                  <c:v>Wave 11 2018</c:v>
                </c:pt>
                <c:pt idx="11">
                  <c:v>Wave 12 2019</c:v>
                </c:pt>
                <c:pt idx="12">
                  <c:v>Wave 13 2020</c:v>
                </c:pt>
              </c:strCache>
            </c:strRef>
          </c:cat>
          <c:val>
            <c:numRef>
              <c:f>'Early Waves'!$B$4:$B$16</c:f>
              <c:numCache>
                <c:formatCode>General</c:formatCode>
                <c:ptCount val="13"/>
                <c:pt idx="0">
                  <c:v>1671</c:v>
                </c:pt>
                <c:pt idx="1">
                  <c:v>1523</c:v>
                </c:pt>
                <c:pt idx="2">
                  <c:v>1404</c:v>
                </c:pt>
                <c:pt idx="3">
                  <c:v>1283</c:v>
                </c:pt>
                <c:pt idx="4">
                  <c:v>1258</c:v>
                </c:pt>
                <c:pt idx="5">
                  <c:v>1239</c:v>
                </c:pt>
                <c:pt idx="6">
                  <c:v>1253</c:v>
                </c:pt>
                <c:pt idx="7">
                  <c:v>1255</c:v>
                </c:pt>
                <c:pt idx="8">
                  <c:v>1268</c:v>
                </c:pt>
                <c:pt idx="9">
                  <c:v>1270</c:v>
                </c:pt>
                <c:pt idx="10">
                  <c:v>1253</c:v>
                </c:pt>
                <c:pt idx="11">
                  <c:v>1205</c:v>
                </c:pt>
                <c:pt idx="12">
                  <c:v>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0A-4C8A-880A-9D5C27C57228}"/>
            </c:ext>
          </c:extLst>
        </c:ser>
        <c:ser>
          <c:idx val="1"/>
          <c:order val="1"/>
          <c:tx>
            <c:strRef>
              <c:f>'Early Waves'!$C$3</c:f>
              <c:strCache>
                <c:ptCount val="1"/>
                <c:pt idx="0">
                  <c:v>P2/Dads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cat>
            <c:strRef>
              <c:f>'Early Waves'!$A$4:$A$16</c:f>
              <c:strCache>
                <c:ptCount val="13"/>
                <c:pt idx="0">
                  <c:v>Wave 1 2008</c:v>
                </c:pt>
                <c:pt idx="1">
                  <c:v>Wave 2 2009</c:v>
                </c:pt>
                <c:pt idx="2">
                  <c:v>Wave 3 2010</c:v>
                </c:pt>
                <c:pt idx="3">
                  <c:v>Wave 4 2011</c:v>
                </c:pt>
                <c:pt idx="4">
                  <c:v>Wave 5 2012</c:v>
                </c:pt>
                <c:pt idx="5">
                  <c:v>Wave 6 2013</c:v>
                </c:pt>
                <c:pt idx="6">
                  <c:v>Wave 7 2014</c:v>
                </c:pt>
                <c:pt idx="7">
                  <c:v>Wave 8 2015</c:v>
                </c:pt>
                <c:pt idx="8">
                  <c:v>Wave 9 2016</c:v>
                </c:pt>
                <c:pt idx="9">
                  <c:v>Wave 10 2017</c:v>
                </c:pt>
                <c:pt idx="10">
                  <c:v>Wave 11 2018</c:v>
                </c:pt>
                <c:pt idx="11">
                  <c:v>Wave 12 2019</c:v>
                </c:pt>
                <c:pt idx="12">
                  <c:v>Wave 13 2020</c:v>
                </c:pt>
              </c:strCache>
            </c:strRef>
          </c:cat>
          <c:val>
            <c:numRef>
              <c:f>'Early Waves'!$C$4:$C$16</c:f>
              <c:numCache>
                <c:formatCode>General</c:formatCode>
                <c:ptCount val="13"/>
                <c:pt idx="0">
                  <c:v>257</c:v>
                </c:pt>
                <c:pt idx="1">
                  <c:v>268</c:v>
                </c:pt>
                <c:pt idx="3">
                  <c:v>213</c:v>
                </c:pt>
                <c:pt idx="4">
                  <c:v>180</c:v>
                </c:pt>
                <c:pt idx="6">
                  <c:v>222</c:v>
                </c:pt>
                <c:pt idx="7">
                  <c:v>215</c:v>
                </c:pt>
                <c:pt idx="8">
                  <c:v>175</c:v>
                </c:pt>
                <c:pt idx="9">
                  <c:v>110</c:v>
                </c:pt>
                <c:pt idx="10">
                  <c:v>222</c:v>
                </c:pt>
                <c:pt idx="11">
                  <c:v>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0A-4C8A-880A-9D5C27C57228}"/>
            </c:ext>
          </c:extLst>
        </c:ser>
        <c:ser>
          <c:idx val="2"/>
          <c:order val="2"/>
          <c:tx>
            <c:strRef>
              <c:f>'Early Waves'!$D$3</c:f>
              <c:strCache>
                <c:ptCount val="1"/>
                <c:pt idx="0">
                  <c:v>SC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rgbClr val="FFC0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'Early Waves'!$A$4:$A$16</c:f>
              <c:strCache>
                <c:ptCount val="13"/>
                <c:pt idx="0">
                  <c:v>Wave 1 2008</c:v>
                </c:pt>
                <c:pt idx="1">
                  <c:v>Wave 2 2009</c:v>
                </c:pt>
                <c:pt idx="2">
                  <c:v>Wave 3 2010</c:v>
                </c:pt>
                <c:pt idx="3">
                  <c:v>Wave 4 2011</c:v>
                </c:pt>
                <c:pt idx="4">
                  <c:v>Wave 5 2012</c:v>
                </c:pt>
                <c:pt idx="5">
                  <c:v>Wave 6 2013</c:v>
                </c:pt>
                <c:pt idx="6">
                  <c:v>Wave 7 2014</c:v>
                </c:pt>
                <c:pt idx="7">
                  <c:v>Wave 8 2015</c:v>
                </c:pt>
                <c:pt idx="8">
                  <c:v>Wave 9 2016</c:v>
                </c:pt>
                <c:pt idx="9">
                  <c:v>Wave 10 2017</c:v>
                </c:pt>
                <c:pt idx="10">
                  <c:v>Wave 11 2018</c:v>
                </c:pt>
                <c:pt idx="11">
                  <c:v>Wave 12 2019</c:v>
                </c:pt>
                <c:pt idx="12">
                  <c:v>Wave 13 2020</c:v>
                </c:pt>
              </c:strCache>
            </c:strRef>
          </c:cat>
          <c:val>
            <c:numRef>
              <c:f>'Early Waves'!$D$4:$D$16</c:f>
              <c:numCache>
                <c:formatCode>General</c:formatCode>
                <c:ptCount val="13"/>
                <c:pt idx="0">
                  <c:v>1469</c:v>
                </c:pt>
                <c:pt idx="1">
                  <c:v>1472</c:v>
                </c:pt>
                <c:pt idx="2">
                  <c:v>1394</c:v>
                </c:pt>
                <c:pt idx="3">
                  <c:v>1269</c:v>
                </c:pt>
                <c:pt idx="4">
                  <c:v>1244</c:v>
                </c:pt>
                <c:pt idx="5">
                  <c:v>1241</c:v>
                </c:pt>
                <c:pt idx="6">
                  <c:v>1244</c:v>
                </c:pt>
                <c:pt idx="7">
                  <c:v>1240</c:v>
                </c:pt>
                <c:pt idx="8">
                  <c:v>1247</c:v>
                </c:pt>
                <c:pt idx="9">
                  <c:v>1254</c:v>
                </c:pt>
                <c:pt idx="10">
                  <c:v>1218</c:v>
                </c:pt>
                <c:pt idx="11">
                  <c:v>1165</c:v>
                </c:pt>
                <c:pt idx="12">
                  <c:v>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0A-4C8A-880A-9D5C27C57228}"/>
            </c:ext>
          </c:extLst>
        </c:ser>
        <c:ser>
          <c:idx val="3"/>
          <c:order val="3"/>
          <c:tx>
            <c:strRef>
              <c:f>'Early Waves'!$E$3</c:f>
              <c:strCache>
                <c:ptCount val="1"/>
                <c:pt idx="0">
                  <c:v>Teacher 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'Early Waves'!$A$4:$A$16</c:f>
              <c:strCache>
                <c:ptCount val="13"/>
                <c:pt idx="0">
                  <c:v>Wave 1 2008</c:v>
                </c:pt>
                <c:pt idx="1">
                  <c:v>Wave 2 2009</c:v>
                </c:pt>
                <c:pt idx="2">
                  <c:v>Wave 3 2010</c:v>
                </c:pt>
                <c:pt idx="3">
                  <c:v>Wave 4 2011</c:v>
                </c:pt>
                <c:pt idx="4">
                  <c:v>Wave 5 2012</c:v>
                </c:pt>
                <c:pt idx="5">
                  <c:v>Wave 6 2013</c:v>
                </c:pt>
                <c:pt idx="6">
                  <c:v>Wave 7 2014</c:v>
                </c:pt>
                <c:pt idx="7">
                  <c:v>Wave 8 2015</c:v>
                </c:pt>
                <c:pt idx="8">
                  <c:v>Wave 9 2016</c:v>
                </c:pt>
                <c:pt idx="9">
                  <c:v>Wave 10 2017</c:v>
                </c:pt>
                <c:pt idx="10">
                  <c:v>Wave 11 2018</c:v>
                </c:pt>
                <c:pt idx="11">
                  <c:v>Wave 12 2019</c:v>
                </c:pt>
                <c:pt idx="12">
                  <c:v>Wave 13 2020</c:v>
                </c:pt>
              </c:strCache>
            </c:strRef>
          </c:cat>
          <c:val>
            <c:numRef>
              <c:f>'Early Waves'!$E$4:$E$16</c:f>
              <c:numCache>
                <c:formatCode>General</c:formatCode>
                <c:ptCount val="13"/>
                <c:pt idx="0">
                  <c:v>44</c:v>
                </c:pt>
                <c:pt idx="1">
                  <c:v>163</c:v>
                </c:pt>
                <c:pt idx="2">
                  <c:v>326</c:v>
                </c:pt>
                <c:pt idx="3">
                  <c:v>442</c:v>
                </c:pt>
                <c:pt idx="4">
                  <c:v>473</c:v>
                </c:pt>
                <c:pt idx="5">
                  <c:v>543</c:v>
                </c:pt>
                <c:pt idx="6">
                  <c:v>549</c:v>
                </c:pt>
                <c:pt idx="7">
                  <c:v>517</c:v>
                </c:pt>
                <c:pt idx="8">
                  <c:v>583</c:v>
                </c:pt>
                <c:pt idx="9">
                  <c:v>631</c:v>
                </c:pt>
                <c:pt idx="10">
                  <c:v>519</c:v>
                </c:pt>
                <c:pt idx="11">
                  <c:v>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0A-4C8A-880A-9D5C27C57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074528"/>
        <c:axId val="630895032"/>
      </c:lineChart>
      <c:catAx>
        <c:axId val="59907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895032"/>
        <c:crosses val="autoZero"/>
        <c:auto val="1"/>
        <c:lblAlgn val="ctr"/>
        <c:lblOffset val="100"/>
        <c:noMultiLvlLbl val="0"/>
      </c:catAx>
      <c:valAx>
        <c:axId val="630895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600" b="1"/>
                  <a:t>Number</a:t>
                </a:r>
                <a:r>
                  <a:rPr lang="en-AU" sz="1600" b="1" baseline="0"/>
                  <a:t> of completed interviews</a:t>
                </a:r>
                <a:endParaRPr lang="en-AU" sz="16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074528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030577810426752E-2"/>
          <c:y val="3.703061813980358E-2"/>
          <c:w val="0.70950748503375849"/>
          <c:h val="0.78883240764748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'sdq language'!$A$3</c:f>
              <c:strCache>
                <c:ptCount val="1"/>
                <c:pt idx="0">
                  <c:v>Average wellbeing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'sdq language'!$D$2:$E$2</c:f>
              <c:strCache>
                <c:ptCount val="2"/>
                <c:pt idx="0">
                  <c:v>English main language</c:v>
                </c:pt>
                <c:pt idx="1">
                  <c:v>Bilingual</c:v>
                </c:pt>
              </c:strCache>
            </c:strRef>
          </c:cat>
          <c:val>
            <c:numRef>
              <c:f>'sdq language'!$D$3:$E$3</c:f>
              <c:numCache>
                <c:formatCode>0.0%</c:formatCode>
                <c:ptCount val="2"/>
                <c:pt idx="0">
                  <c:v>0.66634980988593151</c:v>
                </c:pt>
                <c:pt idx="1">
                  <c:v>0.76229508196721307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70-473F-85D8-C71D1947635E}"/>
            </c:ext>
          </c:extLst>
        </c:ser>
        <c:ser>
          <c:idx val="1"/>
          <c:order val="1"/>
          <c:tx>
            <c:strRef>
              <c:f>'sdq language'!$A$4</c:f>
              <c:strCache>
                <c:ptCount val="1"/>
                <c:pt idx="0">
                  <c:v>Higher than average difficulties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'sdq language'!$D$2:$E$2</c:f>
              <c:strCache>
                <c:ptCount val="2"/>
                <c:pt idx="0">
                  <c:v>English main language</c:v>
                </c:pt>
                <c:pt idx="1">
                  <c:v>Bilingual</c:v>
                </c:pt>
              </c:strCache>
            </c:strRef>
          </c:cat>
          <c:val>
            <c:numRef>
              <c:f>'sdq language'!$D$4:$E$4</c:f>
              <c:numCache>
                <c:formatCode>0.0%</c:formatCode>
                <c:ptCount val="2"/>
                <c:pt idx="0">
                  <c:v>0.33365019011406843</c:v>
                </c:pt>
                <c:pt idx="1">
                  <c:v>0.23770491803278687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70-473F-85D8-C71D19476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4679432"/>
        <c:axId val="664674840"/>
      </c:barChart>
      <c:catAx>
        <c:axId val="66467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4674840"/>
        <c:crossesAt val="0"/>
        <c:auto val="1"/>
        <c:lblAlgn val="ctr"/>
        <c:lblOffset val="100"/>
        <c:noMultiLvlLbl val="0"/>
      </c:catAx>
      <c:valAx>
        <c:axId val="664674840"/>
        <c:scaling>
          <c:orientation val="minMax"/>
          <c:max val="1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4679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759364141289775"/>
          <c:y val="0.17765389811542187"/>
          <c:w val="0.25240635858710225"/>
          <c:h val="0.4641716362577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199788055729931"/>
          <c:y val="0.19448098968968"/>
          <c:w val="0.55547363607259748"/>
          <c:h val="0.750894890729132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9-49E4-B709-6ADE4DA3CF7F}"/>
              </c:ext>
            </c:extLst>
          </c:dPt>
          <c:dLbls>
            <c:dLbl>
              <c:idx val="0"/>
              <c:layout>
                <c:manualLayout>
                  <c:x val="-0.16240287102641546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559-49E4-B709-6ADE4DA3CF7F}"/>
                </c:ext>
              </c:extLst>
            </c:dLbl>
            <c:dLbl>
              <c:idx val="1"/>
              <c:layout>
                <c:manualLayout>
                  <c:x val="-0.23207803892456888"/>
                  <c:y val="4.888832412679677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559-49E4-B709-6ADE4DA3CF7F}"/>
                </c:ext>
              </c:extLst>
            </c:dLbl>
            <c:dLbl>
              <c:idx val="2"/>
              <c:layout>
                <c:manualLayout>
                  <c:x val="-0.18073497723591647"/>
                  <c:y val="2.66267307637070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559-49E4-B709-6ADE4DA3CF7F}"/>
                </c:ext>
              </c:extLst>
            </c:dLbl>
            <c:dLbl>
              <c:idx val="3"/>
              <c:layout>
                <c:manualLayout>
                  <c:x val="-5.127401688913670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559-49E4-B709-6ADE4DA3CF7F}"/>
                </c:ext>
              </c:extLst>
            </c:dLbl>
            <c:dLbl>
              <c:idx val="4"/>
              <c:layout>
                <c:manualLayout>
                  <c:x val="-0.24358791281134809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559-49E4-B709-6ADE4DA3CF7F}"/>
                </c:ext>
              </c:extLst>
            </c:dLbl>
            <c:dLbl>
              <c:idx val="5"/>
              <c:layout>
                <c:manualLayout>
                  <c:x val="-0.19382933881413142"/>
                  <c:y val="2.0965929735202404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559-49E4-B709-6ADE4DA3CF7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'literacy regression'!$A$4:$A$9</c:f>
              <c:strCache>
                <c:ptCount val="6"/>
                <c:pt idx="0">
                  <c:v>School uses cross-curriculum priority</c:v>
                </c:pt>
                <c:pt idx="1">
                  <c:v>Child's school year level</c:v>
                </c:pt>
                <c:pt idx="2">
                  <c:v>Child's school attendance rate (10% increments)</c:v>
                </c:pt>
                <c:pt idx="3">
                  <c:v>Child has excellent or very good health</c:v>
                </c:pt>
                <c:pt idx="4">
                  <c:v>Parent has education of Year 12 or higher</c:v>
                </c:pt>
                <c:pt idx="5">
                  <c:v>Family lives in urban or inner regional area</c:v>
                </c:pt>
              </c:strCache>
            </c:strRef>
          </c:cat>
          <c:val>
            <c:numRef>
              <c:f>'literacy regression'!$B$4:$B$9</c:f>
              <c:numCache>
                <c:formatCode>General</c:formatCode>
                <c:ptCount val="6"/>
                <c:pt idx="0">
                  <c:v>0.1993993</c:v>
                </c:pt>
                <c:pt idx="1">
                  <c:v>0.25079190000000001</c:v>
                </c:pt>
                <c:pt idx="2">
                  <c:v>0.21466379999999999</c:v>
                </c:pt>
                <c:pt idx="3">
                  <c:v>4.5881400000000003E-2</c:v>
                </c:pt>
                <c:pt idx="4">
                  <c:v>0.32035390000000002</c:v>
                </c:pt>
                <c:pt idx="5">
                  <c:v>0.22991629999999999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59-49E4-B709-6ADE4DA3CF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64975384"/>
        <c:axId val="664975712"/>
      </c:barChart>
      <c:catAx>
        <c:axId val="6649753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4975712"/>
        <c:crosses val="autoZero"/>
        <c:auto val="1"/>
        <c:lblAlgn val="ctr"/>
        <c:lblOffset val="100"/>
        <c:noMultiLvlLbl val="0"/>
      </c:catAx>
      <c:valAx>
        <c:axId val="664975712"/>
        <c:scaling>
          <c:orientation val="minMax"/>
          <c:max val="0.4"/>
          <c:min val="0"/>
        </c:scaling>
        <c:delete val="0"/>
        <c:axPos val="t"/>
        <c:majorGridlines>
          <c:spPr>
            <a:ln w="6350" cap="flat" cmpd="sng" algn="ctr">
              <a:solidFill>
                <a:schemeClr val="accent3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4975384"/>
        <c:crosses val="autoZero"/>
        <c:crossBetween val="between"/>
        <c:majorUnit val="0.1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056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60" cy="498056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F4141347-D0D9-4D22-AEF8-CD7DCB055B82}" type="datetimeFigureOut">
              <a:rPr lang="en-AU" smtClean="0"/>
              <a:t>28/05/2021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805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D1F09A19-BD1C-40CF-B144-C0E45A0C1A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5572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056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8056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F5437875-B68F-4D49-B4AE-15D5C011BCE9}" type="datetimeFigureOut">
              <a:rPr lang="en-AU" smtClean="0"/>
              <a:t>28/05/2021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36" tIns="46168" rIns="92336" bIns="46168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336" tIns="46168" rIns="92336" bIns="461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4A86B6DC-C6E8-4C0E-BB91-7552B26E55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930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669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5045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4432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8736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089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1853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7990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2777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86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3905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782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1528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4545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9128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2816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1005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193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8492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3651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423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>
              <a:latin typeface="Futura Bk BT"/>
            </a:endParaRPr>
          </a:p>
          <a:p>
            <a:pPr eaLnBrk="1" hangingPunct="1"/>
            <a:endParaRPr lang="en-AU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37CC4E-B01E-4A3D-AD6E-E5F823AF005B}" type="slidenum">
              <a:rPr lang="en-AU" smtClean="0"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6160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989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2238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AU" sz="1200" b="1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F91A0-5B0B-4321-B2CD-795B1F6DDC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27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2238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F91A0-5B0B-4321-B2CD-795B1F6DDC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5099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2238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200" b="1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F91A0-5B0B-4321-B2CD-795B1F6DDC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5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505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B6DC-C6E8-4C0E-BB91-7552B26E558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649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ER_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247900"/>
            <a:ext cx="574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CER_Name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6061075"/>
            <a:ext cx="756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Caption 2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472" y="3745750"/>
            <a:ext cx="5079745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8489" y="384825"/>
            <a:ext cx="6065864" cy="573358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472" y="4432019"/>
            <a:ext cx="5079745" cy="16863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48733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0517718" y="6356351"/>
            <a:ext cx="1454149" cy="365125"/>
          </a:xfrm>
        </p:spPr>
        <p:txBody>
          <a:bodyPr/>
          <a:lstStyle>
            <a:lvl1pPr>
              <a:defRPr/>
            </a:lvl1pPr>
          </a:lstStyle>
          <a:p>
            <a:fld id="{E4B545D7-1372-9141-A29A-EDCC1774B1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x2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517718" y="6356351"/>
            <a:ext cx="1454149" cy="365125"/>
          </a:xfrm>
        </p:spPr>
        <p:txBody>
          <a:bodyPr/>
          <a:lstStyle>
            <a:lvl1pPr>
              <a:defRPr/>
            </a:lvl1pPr>
          </a:lstStyle>
          <a:p>
            <a:fld id="{ACAD9D28-B4EF-7745-B7DC-80C9CFA1E4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x4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70561" y="1985963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70561" y="4164965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2A6EA30-6609-BC46-9AE4-31546884DD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 userDrawn="1"/>
        </p:nvSpPr>
        <p:spPr>
          <a:xfrm>
            <a:off x="10767485" y="0"/>
            <a:ext cx="1424516" cy="106838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A62D3CD0-3D19-744C-8965-2FEDAEDD8BB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885AA-9A1D-40C4-887A-03269590BB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74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out silhouett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1371600"/>
            <a:ext cx="106680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solidFill>
                  <a:srgbClr val="FAA41A"/>
                </a:solidFill>
                <a:latin typeface="Futura Medium" pitchFamily="34" charset="0"/>
              </a:defRPr>
            </a:lvl1pPr>
          </a:lstStyle>
          <a:p>
            <a:pPr lvl="0"/>
            <a:r>
              <a:rPr lang="en-AU" dirty="0" smtClean="0"/>
              <a:t>Title of slide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74401" y="6248400"/>
            <a:ext cx="730884" cy="304800"/>
          </a:xfrm>
          <a:prstGeom prst="rect">
            <a:avLst/>
          </a:prstGeom>
        </p:spPr>
        <p:txBody>
          <a:bodyPr/>
          <a:lstStyle/>
          <a:p>
            <a:fld id="{EF10AA22-7383-4F49-87C9-FE0A84CB796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12800" y="2209800"/>
            <a:ext cx="10668000" cy="3505200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k BT" pitchFamily="34" charset="0"/>
              </a:defRPr>
            </a:lvl1pPr>
            <a:lvl2pPr>
              <a:defRPr>
                <a:latin typeface="Futura Bk BT" pitchFamily="34" charset="0"/>
              </a:defRPr>
            </a:lvl2pPr>
            <a:lvl3pPr>
              <a:defRPr>
                <a:latin typeface="Futura Bk BT" pitchFamily="34" charset="0"/>
              </a:defRPr>
            </a:lvl3pPr>
            <a:lvl4pPr>
              <a:defRPr>
                <a:latin typeface="Futura Bk BT" pitchFamily="34" charset="0"/>
              </a:defRPr>
            </a:lvl4pPr>
            <a:lvl5pPr>
              <a:defRPr>
                <a:latin typeface="Futura Bk B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71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ER_LogoSmall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1" y="6045201"/>
            <a:ext cx="1957916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CER_Name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8" y="6324600"/>
            <a:ext cx="623993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832" y="160558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9920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448733" y="123825"/>
            <a:ext cx="98044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48733" y="1647734"/>
            <a:ext cx="9804400" cy="4525963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8733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0479618" y="6356351"/>
            <a:ext cx="1528233" cy="365125"/>
          </a:xfrm>
        </p:spPr>
        <p:txBody>
          <a:bodyPr/>
          <a:lstStyle>
            <a:lvl1pPr>
              <a:defRPr/>
            </a:lvl1pPr>
          </a:lstStyle>
          <a:p>
            <a:fld id="{76F1E231-B113-AF48-8B91-637DA1F60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487" y="1600202"/>
            <a:ext cx="4661304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791" y="1600202"/>
            <a:ext cx="4817996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8733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0545234" y="6356351"/>
            <a:ext cx="1445684" cy="365125"/>
          </a:xfrm>
        </p:spPr>
        <p:txBody>
          <a:bodyPr/>
          <a:lstStyle>
            <a:lvl1pPr>
              <a:defRPr/>
            </a:lvl1pPr>
          </a:lstStyle>
          <a:p>
            <a:fld id="{C43B7F0C-C59E-E94F-A9A3-6C87CE766D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484" y="1535114"/>
            <a:ext cx="474514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490" y="2174875"/>
            <a:ext cx="474514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5546" y="1535114"/>
            <a:ext cx="481824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5546" y="2174875"/>
            <a:ext cx="4818241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48733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0426700" y="6356351"/>
            <a:ext cx="1432984" cy="365125"/>
          </a:xfrm>
        </p:spPr>
        <p:txBody>
          <a:bodyPr/>
          <a:lstStyle>
            <a:lvl1pPr>
              <a:defRPr/>
            </a:lvl1pPr>
          </a:lstStyle>
          <a:p>
            <a:fld id="{51F5EA0C-EAF7-D64F-98AC-7F7649ECE7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0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48733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0513484" y="6356351"/>
            <a:ext cx="1422400" cy="365125"/>
          </a:xfrm>
        </p:spPr>
        <p:txBody>
          <a:bodyPr/>
          <a:lstStyle>
            <a:lvl1pPr>
              <a:defRPr/>
            </a:lvl1pPr>
          </a:lstStyle>
          <a:p>
            <a:fld id="{7396769A-0749-164D-83E7-C165848631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48733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521952" y="6356351"/>
            <a:ext cx="1441449" cy="365125"/>
          </a:xfrm>
        </p:spPr>
        <p:txBody>
          <a:bodyPr/>
          <a:lstStyle>
            <a:lvl1pPr>
              <a:defRPr/>
            </a:lvl1pPr>
          </a:lstStyle>
          <a:p>
            <a:fld id="{AF6C5EED-E785-F442-B5E4-4CA5A69D0A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&amp; Content Side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21007"/>
            <a:ext cx="5661411" cy="440515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9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73A38F38-51B2-3E49-90C3-0555DC30FD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Caption 1-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90" y="4572653"/>
            <a:ext cx="9789665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8490" y="384825"/>
            <a:ext cx="978966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490" y="5139391"/>
            <a:ext cx="978966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48733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0517718" y="6356351"/>
            <a:ext cx="1454149" cy="365125"/>
          </a:xfrm>
        </p:spPr>
        <p:txBody>
          <a:bodyPr/>
          <a:lstStyle>
            <a:lvl1pPr>
              <a:defRPr/>
            </a:lvl1pPr>
          </a:lstStyle>
          <a:p>
            <a:fld id="{0B12B8F2-1BB2-D54C-B6F6-81B960069A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" y="0"/>
            <a:ext cx="12198351" cy="6858000"/>
          </a:xfrm>
          <a:prstGeom prst="rect">
            <a:avLst/>
          </a:prstGeom>
          <a:solidFill>
            <a:srgbClr val="33003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48733" y="123825"/>
            <a:ext cx="980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8733" y="1600201"/>
            <a:ext cx="9804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0386484" y="6356351"/>
            <a:ext cx="156421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Gill Sans MT" charset="0"/>
              </a:defRPr>
            </a:lvl1pPr>
          </a:lstStyle>
          <a:p>
            <a:fld id="{CD690D1C-3132-D248-A407-86CEAB5AB55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48733" y="635476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Gill Sans MT" pitchFamily="34" charset="0"/>
                <a:ea typeface="+mn-ea"/>
                <a:cs typeface="Gill Sans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ight Triangle 10"/>
          <p:cNvSpPr/>
          <p:nvPr userDrawn="1"/>
        </p:nvSpPr>
        <p:spPr>
          <a:xfrm>
            <a:off x="10759018" y="0"/>
            <a:ext cx="1439333" cy="10795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4720881" y="6307415"/>
            <a:ext cx="488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DRAFT</a:t>
            </a:r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</p:sldLayoutIdLst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Gill Sans MT" pitchFamily="34" charset="0"/>
          <a:ea typeface="Geneva" charset="0"/>
          <a:cs typeface="Gill Sans MT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ill Sans MT" charset="0"/>
          <a:ea typeface="Geneva" charset="0"/>
          <a:cs typeface="Gill Sans MT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ill Sans MT" charset="0"/>
          <a:ea typeface="Geneva" charset="0"/>
          <a:cs typeface="Gill Sans MT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ill Sans MT" charset="0"/>
          <a:ea typeface="Geneva" charset="0"/>
          <a:cs typeface="Gill Sans MT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ill Sans MT" charset="0"/>
          <a:ea typeface="Geneva" charset="0"/>
          <a:cs typeface="Gill Sans MT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ill Sans CE Bold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ill Sans CE Bold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ill Sans CE Bold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ill Sans CE Bold" charset="0"/>
          <a:ea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Gill Sans MT" pitchFamily="34" charset="0"/>
          <a:ea typeface="Geneva" charset="0"/>
          <a:cs typeface="Gill Sans MT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Gill Sans MT" pitchFamily="34" charset="0"/>
          <a:ea typeface="Gill Sans MT" pitchFamily="34" charset="0"/>
          <a:cs typeface="Gill Sans MT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Gill Sans MT" pitchFamily="34" charset="0"/>
          <a:ea typeface="Gill Sans MT" pitchFamily="34" charset="0"/>
          <a:cs typeface="Gill Sans MT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Gill Sans MT" pitchFamily="34" charset="0"/>
          <a:ea typeface="Gill Sans MT" pitchFamily="34" charset="0"/>
          <a:cs typeface="Gill Sans MT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bg1"/>
          </a:solidFill>
          <a:latin typeface="Gill Sans MT" pitchFamily="34" charset="0"/>
          <a:ea typeface="Gill Sans MT" pitchFamily="34" charset="0"/>
          <a:cs typeface="Gill Sans MT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A41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74400" y="6248400"/>
            <a:ext cx="730883" cy="304800"/>
          </a:xfrm>
          <a:prstGeom prst="rect">
            <a:avLst/>
          </a:prstGeom>
        </p:spPr>
        <p:txBody>
          <a:bodyPr/>
          <a:lstStyle/>
          <a:p>
            <a:fld id="{61F885AA-9A1D-40C4-887A-03269590BBD7}" type="slidenum">
              <a:rPr lang="en-AU" smtClean="0"/>
              <a:t>‹#›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</p:sldLayoutIdLst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rgbClr val="78BE20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74638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39850" indent="-265113" algn="l" defTabSz="914400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s.gov.au/lsic" TargetMode="External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flosse.dss.gov.au/" TargetMode="External"/><Relationship Id="rId5" Type="http://schemas.openxmlformats.org/officeDocument/2006/relationships/hyperlink" Target="mailto:lsicdata@dss.gov.au" TargetMode="External"/><Relationship Id="rId4" Type="http://schemas.openxmlformats.org/officeDocument/2006/relationships/hyperlink" Target="https://dataverse.ada.edu.au/dataverse/lsi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s.gov.au/lsi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8347" y="1554661"/>
            <a:ext cx="5144124" cy="20621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3300" b="1" dirty="0">
                <a:solidFill>
                  <a:srgbClr val="E36741"/>
                </a:solidFill>
                <a:latin typeface="Muli ExtraBold" pitchFamily="2" charset="77"/>
                <a:cs typeface="Arial"/>
              </a:rPr>
              <a:t>A Decade of Data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1A1918"/>
                </a:solidFill>
                <a:latin typeface="Muli ExtraBold" pitchFamily="2" charset="77"/>
                <a:cs typeface="Arial"/>
              </a:rPr>
              <a:t>Findings from the first 10 years of Footprints in Time</a:t>
            </a:r>
          </a:p>
          <a:p>
            <a:r>
              <a:rPr lang="en-US" sz="1600" dirty="0">
                <a:solidFill>
                  <a:srgbClr val="1A1918"/>
                </a:solidFill>
                <a:latin typeface="Muli Medium" pitchFamily="2" charset="77"/>
                <a:cs typeface="Arial"/>
              </a:rPr>
              <a:t>Tuesday 1 June 2021</a:t>
            </a:r>
            <a:br>
              <a:rPr lang="en-US" sz="1600" dirty="0">
                <a:solidFill>
                  <a:srgbClr val="1A1918"/>
                </a:solidFill>
                <a:latin typeface="Muli Medium" pitchFamily="2" charset="77"/>
                <a:cs typeface="Arial"/>
              </a:rPr>
            </a:br>
            <a:endParaRPr lang="en-US" sz="1600" dirty="0">
              <a:solidFill>
                <a:srgbClr val="1A1918"/>
              </a:solidFill>
              <a:latin typeface="Muli Medium" pitchFamily="2" charset="77"/>
              <a:cs typeface="Arial"/>
            </a:endParaRPr>
          </a:p>
          <a:p>
            <a:r>
              <a:rPr lang="en-US" sz="1600" dirty="0" err="1">
                <a:solidFill>
                  <a:srgbClr val="1A1918"/>
                </a:solidFill>
                <a:latin typeface="Muli Medium" pitchFamily="2" charset="77"/>
                <a:cs typeface="Arial"/>
              </a:rPr>
              <a:t>Ms</a:t>
            </a:r>
            <a:r>
              <a:rPr lang="en-US" sz="1600" dirty="0">
                <a:solidFill>
                  <a:srgbClr val="1A1918"/>
                </a:solidFill>
                <a:latin typeface="Muli Medium" pitchFamily="2" charset="77"/>
                <a:cs typeface="Arial"/>
              </a:rPr>
              <a:t> Fiona Skelton and </a:t>
            </a:r>
            <a:r>
              <a:rPr lang="en-US" sz="1600" dirty="0" err="1">
                <a:solidFill>
                  <a:srgbClr val="1A1918"/>
                </a:solidFill>
                <a:latin typeface="Muli Medium" pitchFamily="2" charset="77"/>
                <a:cs typeface="Arial"/>
              </a:rPr>
              <a:t>Ms</a:t>
            </a:r>
            <a:r>
              <a:rPr lang="en-US" sz="1600" dirty="0">
                <a:solidFill>
                  <a:srgbClr val="1A1918"/>
                </a:solidFill>
                <a:latin typeface="Muli Medium" pitchFamily="2" charset="77"/>
                <a:cs typeface="Arial"/>
              </a:rPr>
              <a:t> Christine </a:t>
            </a:r>
            <a:r>
              <a:rPr lang="en-US" sz="1600" dirty="0" err="1">
                <a:solidFill>
                  <a:srgbClr val="1A1918"/>
                </a:solidFill>
                <a:latin typeface="Muli Medium" pitchFamily="2" charset="77"/>
                <a:cs typeface="Arial"/>
              </a:rPr>
              <a:t>Urbanowski</a:t>
            </a:r>
            <a:endParaRPr lang="en-US" sz="1600" dirty="0">
              <a:solidFill>
                <a:srgbClr val="1A1918"/>
              </a:solidFill>
              <a:latin typeface="Muli Medium" pitchFamily="2" charset="77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320" cy="68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64886" y="1291530"/>
            <a:ext cx="768820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AU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completed interviews/surveys, waves 1–12</a:t>
            </a:r>
            <a:endParaRPr lang="en-AU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4886" y="6553201"/>
            <a:ext cx="695051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  <a:r>
              <a:rPr lang="en-A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Parent 2 (P2) / Dads surveys were administered in Waves 3 or 6.</a:t>
            </a:r>
            <a:endParaRPr lang="en-AU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440143" y="466096"/>
            <a:ext cx="2354580" cy="550289"/>
          </a:xfrm>
        </p:spPr>
        <p:txBody>
          <a:bodyPr/>
          <a:lstStyle/>
          <a:p>
            <a:pPr algn="ctr" defTabSz="457200" fontAlgn="base">
              <a:lnSpc>
                <a:spcPct val="100000"/>
              </a:lnSpc>
              <a:spcAft>
                <a:spcPct val="0"/>
              </a:spcAft>
            </a:pPr>
            <a:r>
              <a:rPr lang="en-AU" sz="2600" b="1" dirty="0">
                <a:solidFill>
                  <a:srgbClr val="FAA41A"/>
                </a:solidFill>
                <a:latin typeface="Arial"/>
              </a:rPr>
              <a:t>Retention</a:t>
            </a:r>
            <a:r>
              <a:rPr lang="en-AU" sz="2400" b="1" dirty="0">
                <a:solidFill>
                  <a:srgbClr val="FAA41A"/>
                </a:solidFill>
                <a:latin typeface="Arial"/>
              </a:rPr>
              <a:t> </a:t>
            </a:r>
            <a:r>
              <a:rPr lang="en-AU" sz="2400" dirty="0">
                <a:solidFill>
                  <a:schemeClr val="accent3"/>
                </a:solidFill>
                <a:latin typeface="Arial"/>
              </a:rPr>
              <a:t/>
            </a:r>
            <a:br>
              <a:rPr lang="en-AU" sz="2400" dirty="0">
                <a:solidFill>
                  <a:schemeClr val="accent3"/>
                </a:solidFill>
                <a:latin typeface="Arial"/>
              </a:rPr>
            </a:br>
            <a:endParaRPr lang="en-AU" dirty="0">
              <a:solidFill>
                <a:schemeClr val="accent3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707204"/>
              </p:ext>
            </p:extLst>
          </p:nvPr>
        </p:nvGraphicFramePr>
        <p:xfrm>
          <a:off x="1994994" y="1737807"/>
          <a:ext cx="8050706" cy="4312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60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997" y="515386"/>
            <a:ext cx="3374968" cy="636242"/>
          </a:xfrm>
        </p:spPr>
        <p:txBody>
          <a:bodyPr/>
          <a:lstStyle/>
          <a:p>
            <a:pPr algn="ctr"/>
            <a:r>
              <a:rPr lang="en-AU" sz="2600" b="1" dirty="0">
                <a:solidFill>
                  <a:srgbClr val="FAA41A"/>
                </a:solidFill>
                <a:latin typeface="+mn-lt"/>
              </a:rPr>
              <a:t>Re-interview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9884" y="1600202"/>
            <a:ext cx="8412480" cy="447676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/>
              <a:t>Proportion of families by number of waves interviewed – per cent</a:t>
            </a:r>
            <a:endParaRPr lang="en-AU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64" y="2177364"/>
            <a:ext cx="5648597" cy="39789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6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918710" y="365760"/>
            <a:ext cx="3143250" cy="609600"/>
          </a:xfrm>
        </p:spPr>
        <p:txBody>
          <a:bodyPr/>
          <a:lstStyle/>
          <a:p>
            <a:pPr algn="ctr"/>
            <a:r>
              <a:rPr lang="en-AU" sz="2600" b="1" dirty="0">
                <a:latin typeface="+mn-lt"/>
              </a:rPr>
              <a:t>Giving back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52558" y="1361210"/>
            <a:ext cx="5063706" cy="4998026"/>
          </a:xfrm>
        </p:spPr>
        <p:txBody>
          <a:bodyPr/>
          <a:lstStyle/>
          <a:p>
            <a:pPr marL="0" indent="0" fontAlgn="t">
              <a:buNone/>
            </a:pPr>
            <a:r>
              <a:rPr lang="en-AU" dirty="0"/>
              <a:t>LSIC </a:t>
            </a:r>
            <a:r>
              <a:rPr lang="en-AU" dirty="0" smtClean="0"/>
              <a:t>is committed to providing feedback to families and communities via:</a:t>
            </a:r>
          </a:p>
          <a:p>
            <a:pPr fontAlgn="t"/>
            <a:r>
              <a:rPr lang="en-AU" dirty="0" smtClean="0"/>
              <a:t>newsletters (biannually from 2021) with data summaries</a:t>
            </a:r>
          </a:p>
          <a:p>
            <a:pPr fontAlgn="t"/>
            <a:r>
              <a:rPr lang="en-AU" dirty="0" smtClean="0"/>
              <a:t>calendars with pictures of the Study Youth, and </a:t>
            </a:r>
          </a:p>
          <a:p>
            <a:pPr fontAlgn="t"/>
            <a:r>
              <a:rPr lang="en-AU" dirty="0" smtClean="0"/>
              <a:t>in new </a:t>
            </a:r>
            <a:r>
              <a:rPr lang="en-AU" dirty="0"/>
              <a:t>ways </a:t>
            </a:r>
            <a:r>
              <a:rPr lang="en-AU" dirty="0" smtClean="0"/>
              <a:t>such as through local </a:t>
            </a:r>
            <a:r>
              <a:rPr lang="en-AU" dirty="0"/>
              <a:t>language.</a:t>
            </a:r>
          </a:p>
          <a:p>
            <a:pPr marL="0" indent="0" fontAlgn="t">
              <a:buNone/>
            </a:pPr>
            <a:r>
              <a:rPr lang="en-AU" dirty="0" smtClean="0"/>
              <a:t>The 2021 LSIC contact card has been </a:t>
            </a:r>
            <a:r>
              <a:rPr lang="en-AU" dirty="0"/>
              <a:t>produced in Torres Strait Creole </a:t>
            </a:r>
            <a:r>
              <a:rPr lang="en-AU" dirty="0" smtClean="0"/>
              <a:t>with translation by Annie Wacando, </a:t>
            </a:r>
            <a:r>
              <a:rPr lang="en-AU" dirty="0"/>
              <a:t>one of the </a:t>
            </a:r>
            <a:r>
              <a:rPr lang="en-AU" dirty="0" smtClean="0"/>
              <a:t>LSIC interviewers</a:t>
            </a:r>
            <a:r>
              <a:rPr lang="en-AU" dirty="0"/>
              <a:t>.</a:t>
            </a:r>
          </a:p>
          <a:p>
            <a:pPr marL="0" indent="0" fontAlgn="t">
              <a:buNone/>
            </a:pPr>
            <a:r>
              <a:rPr lang="en-AU" dirty="0"/>
              <a:t> </a:t>
            </a:r>
          </a:p>
          <a:p>
            <a:endParaRPr lang="en-AU" dirty="0"/>
          </a:p>
        </p:txBody>
      </p:sp>
      <p:pic>
        <p:nvPicPr>
          <p:cNvPr id="1026" name="Picture 4" descr="image0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669">
            <a:off x="335598" y="1473352"/>
            <a:ext cx="4421235" cy="212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473">
            <a:off x="1603032" y="3822046"/>
            <a:ext cx="4421235" cy="214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62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34" y="1166000"/>
            <a:ext cx="3008520" cy="228158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283862" y="2051684"/>
            <a:ext cx="2193079" cy="26593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291608" y="1985963"/>
            <a:ext cx="2356116" cy="2828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622" y="1043305"/>
            <a:ext cx="3227513" cy="2526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431" y="3381375"/>
            <a:ext cx="2076450" cy="2867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432" y="3445193"/>
            <a:ext cx="2076450" cy="2803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4151" y="4046220"/>
            <a:ext cx="1800562" cy="2354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0380" y="3910464"/>
            <a:ext cx="2268104" cy="24903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54142" y="248699"/>
            <a:ext cx="3253538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600" b="1" dirty="0">
                <a:solidFill>
                  <a:srgbClr val="FAA4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up Strong </a:t>
            </a:r>
          </a:p>
        </p:txBody>
      </p:sp>
    </p:spTree>
    <p:extLst>
      <p:ext uri="{BB962C8B-B14F-4D97-AF65-F5344CB8AC3E}">
        <p14:creationId xmlns:p14="http://schemas.microsoft.com/office/powerpoint/2010/main" val="269194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290" y="343177"/>
            <a:ext cx="2880385" cy="838642"/>
          </a:xfrm>
        </p:spPr>
        <p:txBody>
          <a:bodyPr/>
          <a:lstStyle/>
          <a:p>
            <a:pPr algn="ctr"/>
            <a:r>
              <a:rPr lang="en-AU" sz="2600" b="1" dirty="0">
                <a:solidFill>
                  <a:srgbClr val="FAA41A"/>
                </a:solidFill>
                <a:latin typeface="+mn-lt"/>
              </a:rPr>
              <a:t>Highlights from the report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6118" y="1588151"/>
            <a:ext cx="853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+mn-lt"/>
              </a:rPr>
              <a:t>Employment and education of primary carers, by study child age—per cent</a:t>
            </a:r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863" y="2054960"/>
            <a:ext cx="7058722" cy="41951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7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93" y="368332"/>
            <a:ext cx="4503419" cy="855172"/>
          </a:xfrm>
        </p:spPr>
        <p:txBody>
          <a:bodyPr/>
          <a:lstStyle/>
          <a:p>
            <a:pPr algn="ctr"/>
            <a:r>
              <a:rPr lang="en-AU" sz="2600" b="1" dirty="0">
                <a:solidFill>
                  <a:srgbClr val="FAA41A"/>
                </a:solidFill>
                <a:latin typeface="+mn-lt"/>
              </a:rPr>
              <a:t>Highlights: computers, internet, mobile phones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977" y="1423556"/>
            <a:ext cx="3669968" cy="4738992"/>
          </a:xfrm>
          <a:solidFill>
            <a:srgbClr val="FFDBA7"/>
          </a:solid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800" dirty="0"/>
              <a:t>In Wave 8 (2015):</a:t>
            </a:r>
          </a:p>
          <a:p>
            <a:pPr marL="357188" indent="-357188">
              <a:lnSpc>
                <a:spcPct val="100000"/>
              </a:lnSpc>
              <a:spcBef>
                <a:spcPts val="600"/>
              </a:spcBef>
            </a:pPr>
            <a:r>
              <a:rPr lang="en-AU" sz="1800" dirty="0"/>
              <a:t>15.6 per cent of study children had their own mobile phone</a:t>
            </a:r>
          </a:p>
          <a:p>
            <a:pPr marL="357188" indent="-357188">
              <a:lnSpc>
                <a:spcPct val="100000"/>
              </a:lnSpc>
              <a:spcBef>
                <a:spcPts val="600"/>
              </a:spcBef>
            </a:pPr>
            <a:r>
              <a:rPr lang="en-AU" sz="1800" dirty="0"/>
              <a:t>72.0 per cent of P1s reported that their household had internet access (97% Australian households with children under the age of 15 in 2016–2017 (ABS, 2018))</a:t>
            </a:r>
          </a:p>
          <a:p>
            <a:pPr marL="357188" indent="-357188">
              <a:lnSpc>
                <a:spcPct val="100000"/>
              </a:lnSpc>
              <a:spcBef>
                <a:spcPts val="600"/>
              </a:spcBef>
            </a:pPr>
            <a:r>
              <a:rPr lang="en-AU" sz="1800" dirty="0"/>
              <a:t>95.6 per cent of study children had access to a computer (at home, school or elsewhere),</a:t>
            </a:r>
          </a:p>
          <a:p>
            <a:pPr marL="357188" indent="-357188">
              <a:lnSpc>
                <a:spcPct val="100000"/>
              </a:lnSpc>
              <a:spcBef>
                <a:spcPts val="600"/>
              </a:spcBef>
            </a:pPr>
            <a:r>
              <a:rPr lang="en-AU" sz="1800" dirty="0"/>
              <a:t>only 55.0 per cent were using a computer at home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1090663" y="1223504"/>
            <a:ext cx="472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+mn-lt"/>
              </a:rPr>
              <a:t>Computer use of children in </a:t>
            </a:r>
            <a:r>
              <a:rPr lang="en-AU" b="1" dirty="0" smtClean="0">
                <a:latin typeface="+mn-lt"/>
              </a:rPr>
              <a:t/>
            </a:r>
            <a:br>
              <a:rPr lang="en-AU" b="1" dirty="0" smtClean="0">
                <a:latin typeface="+mn-lt"/>
              </a:rPr>
            </a:br>
            <a:r>
              <a:rPr lang="en-AU" b="1" i="1" dirty="0" smtClean="0">
                <a:latin typeface="+mn-lt"/>
              </a:rPr>
              <a:t>Footprints </a:t>
            </a:r>
            <a:r>
              <a:rPr lang="en-AU" b="1" i="1" dirty="0">
                <a:latin typeface="+mn-lt"/>
              </a:rPr>
              <a:t>in Time </a:t>
            </a:r>
            <a:r>
              <a:rPr lang="en-AU" b="1" dirty="0">
                <a:latin typeface="+mn-lt"/>
              </a:rPr>
              <a:t>by school year level, Waves 6 and 8 (2013, </a:t>
            </a:r>
            <a:r>
              <a:rPr lang="en-AU" b="1" dirty="0" smtClean="0">
                <a:latin typeface="+mn-lt"/>
              </a:rPr>
              <a:t>2015) - per </a:t>
            </a:r>
            <a:r>
              <a:rPr lang="en-AU" b="1" dirty="0">
                <a:latin typeface="+mn-lt"/>
              </a:rPr>
              <a:t>cent</a:t>
            </a:r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62" y="2115569"/>
            <a:ext cx="4728181" cy="3909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0663" y="6162548"/>
            <a:ext cx="5443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n-lt"/>
              </a:rPr>
              <a:t>N=1,414 children across two time points – 2,431 observations</a:t>
            </a:r>
          </a:p>
        </p:txBody>
      </p:sp>
    </p:spTree>
    <p:extLst>
      <p:ext uri="{BB962C8B-B14F-4D97-AF65-F5344CB8AC3E}">
        <p14:creationId xmlns:p14="http://schemas.microsoft.com/office/powerpoint/2010/main" val="11939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2590" y="482139"/>
            <a:ext cx="3281107" cy="622763"/>
          </a:xfrm>
        </p:spPr>
        <p:txBody>
          <a:bodyPr/>
          <a:lstStyle/>
          <a:p>
            <a:pPr algn="ctr"/>
            <a:r>
              <a:rPr lang="en-AU" sz="2600" b="1" dirty="0">
                <a:solidFill>
                  <a:srgbClr val="FAA41A"/>
                </a:solidFill>
                <a:latin typeface="+mn-lt"/>
              </a:rPr>
              <a:t>Highlights: housing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5419" y="1783210"/>
            <a:ext cx="3750203" cy="4405214"/>
          </a:xfrm>
          <a:solidFill>
            <a:srgbClr val="D9F8FF"/>
          </a:solid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800" dirty="0"/>
              <a:t>In Wave 1 (2008), 61.2% of parents and carers were renting from a government organisation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800" dirty="0"/>
              <a:t>by Wave 10, this figure had decreased to 41.3 per cent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800" dirty="0"/>
              <a:t>Data on renting from Indigenous Community Housing Organisations (ICHO) was not separately collected until Wave 3 (2010).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800" dirty="0"/>
              <a:t>Since Wave 3 the proportion of LSIC families renting from ICHOs has increased from 1.3% to 9.1% in Wave 10 (2017).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9517" y="1120890"/>
            <a:ext cx="434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+mn-lt"/>
              </a:rPr>
              <a:t>Source of housing for primary carers, Waves </a:t>
            </a:r>
            <a:r>
              <a:rPr lang="en-AU" b="1" dirty="0" smtClean="0">
                <a:latin typeface="+mn-lt"/>
              </a:rPr>
              <a:t>1 - 10 </a:t>
            </a:r>
            <a:r>
              <a:rPr lang="en-AU" b="1" dirty="0">
                <a:latin typeface="+mn-lt"/>
              </a:rPr>
              <a:t>(</a:t>
            </a:r>
            <a:r>
              <a:rPr lang="en-AU" b="1" dirty="0" smtClean="0">
                <a:latin typeface="+mn-lt"/>
              </a:rPr>
              <a:t>2008–2017) - per </a:t>
            </a:r>
            <a:r>
              <a:rPr lang="en-AU" b="1" dirty="0">
                <a:latin typeface="+mn-lt"/>
              </a:rPr>
              <a:t>cent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73" y="1783210"/>
            <a:ext cx="4881608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62" y="422911"/>
            <a:ext cx="3761772" cy="872491"/>
          </a:xfrm>
        </p:spPr>
        <p:txBody>
          <a:bodyPr/>
          <a:lstStyle/>
          <a:p>
            <a:pPr algn="ctr"/>
            <a:r>
              <a:rPr lang="en-AU" sz="2600" b="1" dirty="0">
                <a:solidFill>
                  <a:srgbClr val="FAA41A"/>
                </a:solidFill>
                <a:latin typeface="Arial"/>
              </a:rPr>
              <a:t>New racism questions </a:t>
            </a:r>
            <a:br>
              <a:rPr lang="en-AU" sz="2600" b="1" dirty="0">
                <a:solidFill>
                  <a:srgbClr val="FAA41A"/>
                </a:solidFill>
                <a:latin typeface="Arial"/>
              </a:rPr>
            </a:br>
            <a:r>
              <a:rPr lang="en-AU" sz="2600" b="1" dirty="0">
                <a:solidFill>
                  <a:srgbClr val="FAA41A"/>
                </a:solidFill>
                <a:latin typeface="Arial"/>
              </a:rPr>
              <a:t>in Wave 10 (2017)</a:t>
            </a:r>
            <a:endParaRPr lang="en-AU" sz="2600" dirty="0">
              <a:solidFill>
                <a:srgbClr val="FAA41A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32" y="1275301"/>
            <a:ext cx="6608438" cy="201925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34110" y="3294556"/>
            <a:ext cx="8201340" cy="3131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96" y="3634390"/>
            <a:ext cx="1644694" cy="232998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61" y="1428012"/>
            <a:ext cx="1599576" cy="171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4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383327"/>
              </p:ext>
            </p:extLst>
          </p:nvPr>
        </p:nvGraphicFramePr>
        <p:xfrm>
          <a:off x="4010729" y="2165215"/>
          <a:ext cx="5308308" cy="431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358559" y="968040"/>
            <a:ext cx="9404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AA41A"/>
                </a:solidFill>
                <a:latin typeface="+mn-lt"/>
              </a:rPr>
              <a:t>Bilingual children tend to have fewer social and emotional difficulties (Parent reported Strengths and Difficulties Questionnaire, 2015)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0141" y="5996226"/>
            <a:ext cx="1863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n-lt"/>
              </a:rPr>
              <a:t>N=1174 (P&lt;0.05)</a:t>
            </a:r>
          </a:p>
          <a:p>
            <a:endParaRPr lang="en-AU" dirty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819841" y="2204860"/>
            <a:ext cx="2634863" cy="375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sz="1700" dirty="0">
                <a:latin typeface="+mn-lt"/>
              </a:rPr>
              <a:t>In 2015, 20.9 per cent </a:t>
            </a:r>
            <a:r>
              <a:rPr lang="en-AU" sz="1700" i="1" dirty="0">
                <a:latin typeface="+mn-lt"/>
              </a:rPr>
              <a:t>Footprints in Time</a:t>
            </a:r>
            <a:r>
              <a:rPr lang="en-AU" sz="1700" dirty="0">
                <a:latin typeface="+mn-lt"/>
              </a:rPr>
              <a:t> households reported speaking 2 or more languages in the home. </a:t>
            </a:r>
          </a:p>
          <a:p>
            <a:endParaRPr lang="en-AU" sz="1700" dirty="0">
              <a:latin typeface="+mn-lt"/>
            </a:endParaRPr>
          </a:p>
          <a:p>
            <a:r>
              <a:rPr lang="en-AU" sz="1700" dirty="0">
                <a:latin typeface="+mn-lt"/>
              </a:rPr>
              <a:t>Children who spoke an Indigenous language as their main language, </a:t>
            </a:r>
            <a:br>
              <a:rPr lang="en-AU" sz="1700" dirty="0">
                <a:latin typeface="+mn-lt"/>
              </a:rPr>
            </a:br>
            <a:r>
              <a:rPr lang="en-AU" sz="1700" dirty="0">
                <a:latin typeface="+mn-lt"/>
              </a:rPr>
              <a:t>or spoke English and an Indigenous language equally well, tended to have fewer social and emotional difficulties.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1933" y="1603656"/>
            <a:ext cx="1459492" cy="203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838" r="6047"/>
          <a:stretch/>
        </p:blipFill>
        <p:spPr>
          <a:xfrm>
            <a:off x="9950558" y="3830129"/>
            <a:ext cx="1483743" cy="20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9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64" y="1130257"/>
            <a:ext cx="5987235" cy="469946"/>
          </a:xfrm>
        </p:spPr>
        <p:txBody>
          <a:bodyPr/>
          <a:lstStyle/>
          <a:p>
            <a:r>
              <a:rPr lang="en-AU" sz="2600" b="1" dirty="0">
                <a:solidFill>
                  <a:srgbClr val="FAA41A"/>
                </a:solidFill>
                <a:latin typeface="Arial"/>
              </a:rPr>
              <a:t>Literacy and </a:t>
            </a:r>
            <a:r>
              <a:rPr lang="en-AU" sz="2600" b="1" dirty="0" smtClean="0">
                <a:solidFill>
                  <a:srgbClr val="FAA41A"/>
                </a:solidFill>
                <a:latin typeface="Arial"/>
              </a:rPr>
              <a:t>numeracy </a:t>
            </a:r>
            <a:r>
              <a:rPr lang="en-AU" sz="2600" b="1" dirty="0">
                <a:solidFill>
                  <a:srgbClr val="FAA41A"/>
                </a:solidFill>
                <a:latin typeface="Arial"/>
              </a:rPr>
              <a:t>at school</a:t>
            </a:r>
            <a:endParaRPr lang="en-AU" sz="2600" dirty="0">
              <a:solidFill>
                <a:srgbClr val="FAA41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166" y="1733550"/>
            <a:ext cx="6696649" cy="450191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In wave 6 (</a:t>
            </a:r>
            <a:r>
              <a:rPr lang="en-AU" b="1" dirty="0"/>
              <a:t>2013</a:t>
            </a:r>
            <a:r>
              <a:rPr lang="en-AU" dirty="0"/>
              <a:t>) the B cohort were in Pre Year 1 &amp;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Year </a:t>
            </a:r>
            <a:r>
              <a:rPr lang="en-AU" dirty="0"/>
              <a:t>1, </a:t>
            </a:r>
            <a:r>
              <a:rPr lang="en-AU" dirty="0" smtClean="0"/>
              <a:t>the </a:t>
            </a:r>
            <a:r>
              <a:rPr lang="en-AU" dirty="0"/>
              <a:t>K </a:t>
            </a:r>
            <a:r>
              <a:rPr lang="en-AU" dirty="0" smtClean="0"/>
              <a:t>cohort in </a:t>
            </a:r>
            <a:r>
              <a:rPr lang="en-AU" dirty="0"/>
              <a:t>Years 3 &amp; </a:t>
            </a:r>
            <a:r>
              <a:rPr lang="en-AU" dirty="0" smtClean="0"/>
              <a:t>4. More than </a:t>
            </a:r>
            <a:br>
              <a:rPr lang="en-AU" dirty="0" smtClean="0"/>
            </a:br>
            <a:r>
              <a:rPr lang="en-AU" dirty="0" smtClean="0"/>
              <a:t>500 teachers completed surveys about LSIC kids.</a:t>
            </a:r>
          </a:p>
          <a:p>
            <a:pPr marL="0" indent="0">
              <a:buNone/>
            </a:pPr>
            <a:endParaRPr lang="en-AU" sz="1100" dirty="0"/>
          </a:p>
          <a:p>
            <a:pPr marL="0" indent="0">
              <a:buNone/>
            </a:pPr>
            <a:r>
              <a:rPr lang="en-AU" dirty="0" smtClean="0"/>
              <a:t>Teachers were given statements </a:t>
            </a:r>
            <a:r>
              <a:rPr lang="en-AU" dirty="0"/>
              <a:t>about their school’s Aboriginal and Torres Strait Islander education focus, </a:t>
            </a:r>
            <a:r>
              <a:rPr lang="en-AU" dirty="0" smtClean="0"/>
              <a:t>including:</a:t>
            </a:r>
            <a:endParaRPr lang="en-AU" dirty="0"/>
          </a:p>
          <a:p>
            <a:r>
              <a:rPr lang="en-AU" dirty="0" smtClean="0"/>
              <a:t>This </a:t>
            </a:r>
            <a:r>
              <a:rPr lang="en-AU" dirty="0"/>
              <a:t>school is </a:t>
            </a:r>
            <a:r>
              <a:rPr lang="en-AU" b="1" dirty="0"/>
              <a:t>using the Australian Curriculum cross-curriculum priority of Aboriginal and Torres Strait Islander histories and cultures </a:t>
            </a:r>
            <a:r>
              <a:rPr lang="en-AU" dirty="0"/>
              <a:t>in its teaching</a:t>
            </a:r>
            <a:r>
              <a:rPr lang="en-AU" dirty="0" smtClean="0"/>
              <a:t>.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649367"/>
              </p:ext>
            </p:extLst>
          </p:nvPr>
        </p:nvGraphicFramePr>
        <p:xfrm>
          <a:off x="7458543" y="4292364"/>
          <a:ext cx="4080510" cy="1943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6041">
                  <a:extLst>
                    <a:ext uri="{9D8B030D-6E8A-4147-A177-3AD203B41FA5}">
                      <a16:colId xmlns:a16="http://schemas.microsoft.com/office/drawing/2014/main" val="942653490"/>
                    </a:ext>
                  </a:extLst>
                </a:gridCol>
                <a:gridCol w="739852">
                  <a:extLst>
                    <a:ext uri="{9D8B030D-6E8A-4147-A177-3AD203B41FA5}">
                      <a16:colId xmlns:a16="http://schemas.microsoft.com/office/drawing/2014/main" val="1278745584"/>
                    </a:ext>
                  </a:extLst>
                </a:gridCol>
                <a:gridCol w="894617">
                  <a:extLst>
                    <a:ext uri="{9D8B030D-6E8A-4147-A177-3AD203B41FA5}">
                      <a16:colId xmlns:a16="http://schemas.microsoft.com/office/drawing/2014/main" val="777909492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n-AU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AU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74332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AU" sz="2000" u="none" strike="noStrike" dirty="0">
                          <a:effectLst/>
                        </a:rPr>
                        <a:t>Currently doing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effectLst/>
                        </a:rPr>
                        <a:t>234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effectLst/>
                        </a:rPr>
                        <a:t>45.5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13184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AU" sz="2000" u="none" strike="noStrike" dirty="0">
                          <a:effectLst/>
                        </a:rPr>
                        <a:t>Working on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>
                          <a:effectLst/>
                        </a:rPr>
                        <a:t>149</a:t>
                      </a:r>
                      <a:endParaRPr lang="en-A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effectLst/>
                        </a:rPr>
                        <a:t>29.0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42858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AU" sz="2000" u="none" strike="noStrike" dirty="0">
                          <a:effectLst/>
                        </a:rPr>
                        <a:t>Not doing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effectLst/>
                        </a:rPr>
                        <a:t>46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effectLst/>
                        </a:rPr>
                        <a:t>8.9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46686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AU" sz="2000" u="none" strike="noStrike" dirty="0">
                          <a:effectLst/>
                        </a:rPr>
                        <a:t>Don't know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effectLst/>
                        </a:rPr>
                        <a:t>85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effectLst/>
                        </a:rPr>
                        <a:t>16.5</a:t>
                      </a:r>
                      <a:endParaRPr lang="en-A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534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en-A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AU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514</a:t>
                      </a:r>
                      <a:endParaRPr lang="en-AU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100.0</a:t>
                      </a:r>
                      <a:endParaRPr lang="en-AU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46867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173" y="1957965"/>
            <a:ext cx="2176387" cy="1768645"/>
          </a:xfrm>
          <a:prstGeom prst="rect">
            <a:avLst/>
          </a:prstGeom>
        </p:spPr>
      </p:pic>
      <p:pic>
        <p:nvPicPr>
          <p:cNvPr id="6" name="Picture 2" descr="\\niis\DavWWWRoot\ExecutiveGroup4\SocialPolicy\ResearchAnalysis\LongStudyIndigenousChildren\Footprints in Time Pictures\SC12371W4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82877" y="1891862"/>
            <a:ext cx="2388187" cy="18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" y="-1243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621" y="1932478"/>
            <a:ext cx="1050275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n-AU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acknowledge the traditional owners </a:t>
            </a:r>
            <a:br>
              <a:rPr lang="en-AU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AU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 whose land we meet today. </a:t>
            </a:r>
            <a:br>
              <a:rPr lang="en-AU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AU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Kaurna People.</a:t>
            </a:r>
          </a:p>
          <a:p>
            <a:pPr marL="0" lvl="3" algn="ctr"/>
            <a:endParaRPr lang="en-AU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lvl="3" algn="ctr"/>
            <a:r>
              <a:rPr lang="en-AU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pay our respects to elders </a:t>
            </a:r>
            <a:br>
              <a:rPr lang="en-AU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AU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past present and future</a:t>
            </a:r>
          </a:p>
          <a:p>
            <a:pPr marL="0" lvl="3" algn="ctr"/>
            <a:endParaRPr lang="en-AU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lvl="3" algn="ctr"/>
            <a:r>
              <a:rPr lang="en-A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 extend our respects to all the lands you and the </a:t>
            </a:r>
            <a:r>
              <a:rPr lang="en-AU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Footprints in Time </a:t>
            </a:r>
            <a:r>
              <a:rPr lang="en-A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participants are from </a:t>
            </a:r>
          </a:p>
          <a:p>
            <a:pPr marL="0" lvl="3" algn="ctr"/>
            <a:endParaRPr lang="en-A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66" y="6566292"/>
            <a:ext cx="535305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0406" y="5833641"/>
            <a:ext cx="86509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>
              <a:latin typeface="+mn-lt"/>
            </a:endParaRPr>
          </a:p>
          <a:p>
            <a:r>
              <a:rPr lang="en-AU" sz="1400" b="1" dirty="0">
                <a:latin typeface="+mn-lt"/>
              </a:rPr>
              <a:t>Note: </a:t>
            </a:r>
            <a:r>
              <a:rPr lang="en-AU" sz="1400" dirty="0">
                <a:latin typeface="+mn-lt"/>
              </a:rPr>
              <a:t>Higher scores mean greater English language and literacy skills as rated by teachers</a:t>
            </a:r>
          </a:p>
          <a:p>
            <a:r>
              <a:rPr lang="en-AU" b="1" dirty="0" smtClean="0">
                <a:latin typeface="+mn-lt"/>
              </a:rPr>
              <a:t> </a:t>
            </a:r>
            <a:endParaRPr lang="en-AU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310" y="1064832"/>
            <a:ext cx="46709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600" b="1" dirty="0" smtClean="0">
                <a:solidFill>
                  <a:srgbClr val="FAA41A"/>
                </a:solidFill>
                <a:latin typeface="Arial"/>
              </a:rPr>
              <a:t>Foundational literacy </a:t>
            </a:r>
            <a:r>
              <a:rPr lang="en-AU" sz="2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</a:rPr>
              <a:t/>
            </a:r>
            <a:br>
              <a:rPr lang="en-AU" sz="2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</a:rPr>
            </a:br>
            <a:endParaRPr lang="en-AU" sz="2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8"/>
          <p:cNvSpPr txBox="1">
            <a:spLocks/>
          </p:cNvSpPr>
          <p:nvPr/>
        </p:nvSpPr>
        <p:spPr>
          <a:xfrm>
            <a:off x="6987540" y="191106"/>
            <a:ext cx="14194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AU" sz="2400" dirty="0">
                <a:latin typeface="+mn-lt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83176" y="5758598"/>
            <a:ext cx="1754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+mn-lt"/>
              </a:rPr>
              <a:t>Wave 6 (2013)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174" y="1848028"/>
            <a:ext cx="980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+mn-lt"/>
              </a:rPr>
              <a:t>Study children’s Year 1 literacy scores </a:t>
            </a:r>
            <a:r>
              <a:rPr lang="en-AU" b="1" dirty="0" smtClean="0">
                <a:latin typeface="+mn-lt"/>
              </a:rPr>
              <a:t>by </a:t>
            </a:r>
            <a:r>
              <a:rPr lang="en-AU" b="1" dirty="0">
                <a:latin typeface="+mn-lt"/>
              </a:rPr>
              <a:t>whether </a:t>
            </a:r>
            <a:r>
              <a:rPr lang="en-AU" b="1" dirty="0" smtClean="0">
                <a:latin typeface="+mn-lt"/>
              </a:rPr>
              <a:t>the </a:t>
            </a:r>
            <a:r>
              <a:rPr lang="en-AU" b="1" dirty="0">
                <a:latin typeface="+mn-lt"/>
              </a:rPr>
              <a:t>school had </a:t>
            </a:r>
            <a:r>
              <a:rPr lang="en-AU" b="1" dirty="0" smtClean="0">
                <a:latin typeface="+mn-lt"/>
              </a:rPr>
              <a:t>implemented the cross-curriculum </a:t>
            </a:r>
            <a:r>
              <a:rPr lang="en-AU" b="1" dirty="0">
                <a:latin typeface="+mn-lt"/>
              </a:rPr>
              <a:t>priority of </a:t>
            </a:r>
            <a:r>
              <a:rPr lang="en-AU" b="1" dirty="0" smtClean="0">
                <a:latin typeface="+mn-lt"/>
              </a:rPr>
              <a:t>Aboriginal </a:t>
            </a:r>
            <a:r>
              <a:rPr lang="en-AU" b="1" dirty="0">
                <a:latin typeface="+mn-lt"/>
              </a:rPr>
              <a:t>and Torres Strait Islander </a:t>
            </a:r>
            <a:r>
              <a:rPr lang="en-AU" b="1" dirty="0" smtClean="0">
                <a:latin typeface="+mn-lt"/>
              </a:rPr>
              <a:t>histories </a:t>
            </a:r>
            <a:r>
              <a:rPr lang="en-AU" b="1" dirty="0">
                <a:latin typeface="+mn-lt"/>
              </a:rPr>
              <a:t>and </a:t>
            </a:r>
            <a:r>
              <a:rPr lang="en-AU" b="1" dirty="0" smtClean="0">
                <a:latin typeface="+mn-lt"/>
              </a:rPr>
              <a:t>cultures </a:t>
            </a:r>
            <a:endParaRPr lang="en-AU" b="1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181" y="2698376"/>
            <a:ext cx="8279756" cy="28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7725" y="5978250"/>
            <a:ext cx="8744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latin typeface="+mn-lt"/>
              </a:rPr>
              <a:t>Note: </a:t>
            </a:r>
            <a:r>
              <a:rPr lang="en-AU" sz="1400" dirty="0">
                <a:latin typeface="+mn-lt"/>
              </a:rPr>
              <a:t>Orange bars indicate statistical significance at p &lt; 0.05. Grey bars indicate the characteristic is not statistically significant. The model includes children in school years ranging from pre-Year 1 to Year 4.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2561" y="1436210"/>
            <a:ext cx="7634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latin typeface="Arial"/>
              </a:rPr>
              <a:t>Factors associated with children’s literacy </a:t>
            </a:r>
            <a:r>
              <a:rPr lang="en-AU" b="1" dirty="0" smtClean="0">
                <a:latin typeface="Arial"/>
              </a:rPr>
              <a:t>scores on </a:t>
            </a:r>
            <a:br>
              <a:rPr lang="en-AU" b="1" dirty="0" smtClean="0">
                <a:latin typeface="Arial"/>
              </a:rPr>
            </a:br>
            <a:r>
              <a:rPr lang="en-AU" b="1" dirty="0" smtClean="0">
                <a:latin typeface="Arial"/>
              </a:rPr>
              <a:t>the Academic Rating Scale (ARS), Wave </a:t>
            </a:r>
            <a:r>
              <a:rPr lang="en-AU" b="1" dirty="0">
                <a:latin typeface="Arial"/>
              </a:rPr>
              <a:t>6 (2013)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4614442" y="442527"/>
            <a:ext cx="47861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600" b="1" dirty="0">
                <a:solidFill>
                  <a:srgbClr val="FAA41A"/>
                </a:solidFill>
                <a:latin typeface="Arial"/>
              </a:rPr>
              <a:t>What relates to LSIC </a:t>
            </a:r>
            <a:br>
              <a:rPr lang="en-AU" sz="2600" b="1" dirty="0">
                <a:solidFill>
                  <a:srgbClr val="FAA41A"/>
                </a:solidFill>
                <a:latin typeface="Arial"/>
              </a:rPr>
            </a:br>
            <a:r>
              <a:rPr lang="en-AU" sz="2600" b="1" dirty="0">
                <a:solidFill>
                  <a:srgbClr val="FAA41A"/>
                </a:solidFill>
                <a:latin typeface="Arial"/>
              </a:rPr>
              <a:t>children's literacy scores</a:t>
            </a:r>
            <a:endParaRPr lang="en-AU" sz="2600" dirty="0">
              <a:solidFill>
                <a:srgbClr val="FAA41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1924" y="5711695"/>
            <a:ext cx="234206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FFC000"/>
                </a:solidFill>
                <a:latin typeface="+mn-lt"/>
              </a:rPr>
              <a:t>Adjusted R</a:t>
            </a:r>
            <a:r>
              <a:rPr lang="en-AU" sz="1400" baseline="30000" dirty="0">
                <a:solidFill>
                  <a:srgbClr val="FFC000"/>
                </a:solidFill>
                <a:latin typeface="+mn-lt"/>
              </a:rPr>
              <a:t>2</a:t>
            </a:r>
            <a:r>
              <a:rPr lang="en-AU" sz="1400" dirty="0">
                <a:solidFill>
                  <a:srgbClr val="FFC000"/>
                </a:solidFill>
                <a:latin typeface="+mn-lt"/>
              </a:rPr>
              <a:t> = 0.24, n=462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798882"/>
              </p:ext>
            </p:extLst>
          </p:nvPr>
        </p:nvGraphicFramePr>
        <p:xfrm>
          <a:off x="1138687" y="2067489"/>
          <a:ext cx="9644332" cy="360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/>
          <p:cNvSpPr/>
          <p:nvPr/>
        </p:nvSpPr>
        <p:spPr>
          <a:xfrm>
            <a:off x="2032561" y="2713819"/>
            <a:ext cx="6779093" cy="50292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20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938532" y="462988"/>
            <a:ext cx="3020993" cy="580663"/>
          </a:xfrm>
        </p:spPr>
        <p:txBody>
          <a:bodyPr/>
          <a:lstStyle/>
          <a:p>
            <a:pPr algn="ctr"/>
            <a:r>
              <a:rPr lang="en-AU" sz="2600" b="1" dirty="0">
                <a:latin typeface="+mn-lt"/>
              </a:rPr>
              <a:t>Sleep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944782" y="1293542"/>
            <a:ext cx="8611565" cy="675561"/>
          </a:xfrm>
        </p:spPr>
        <p:txBody>
          <a:bodyPr/>
          <a:lstStyle/>
          <a:p>
            <a:pPr marL="0" indent="0">
              <a:buNone/>
            </a:pPr>
            <a:r>
              <a:rPr lang="en-AU" sz="1800" b="1" dirty="0">
                <a:latin typeface="+mn-lt"/>
              </a:rPr>
              <a:t>Sleep disturbance among LSIC children (Wave 5, 2012) and </a:t>
            </a:r>
            <a:r>
              <a:rPr lang="en-AU" sz="1800" b="1" dirty="0" smtClean="0">
                <a:latin typeface="+mn-lt"/>
              </a:rPr>
              <a:t/>
            </a:r>
            <a:br>
              <a:rPr lang="en-AU" sz="1800" b="1" dirty="0" smtClean="0">
                <a:latin typeface="+mn-lt"/>
              </a:rPr>
            </a:br>
            <a:r>
              <a:rPr lang="en-AU" sz="1800" b="1" dirty="0" smtClean="0">
                <a:latin typeface="+mn-lt"/>
              </a:rPr>
              <a:t>LSAC non-Indigenous </a:t>
            </a:r>
            <a:r>
              <a:rPr lang="en-AU" sz="1800" b="1" dirty="0">
                <a:latin typeface="+mn-lt"/>
              </a:rPr>
              <a:t>children (Release 6, Waves </a:t>
            </a:r>
            <a:r>
              <a:rPr lang="en-AU" sz="1800" b="1" dirty="0" smtClean="0">
                <a:latin typeface="+mn-lt"/>
              </a:rPr>
              <a:t>1-6</a:t>
            </a:r>
            <a:r>
              <a:rPr lang="en-AU" sz="1800" b="1" dirty="0">
                <a:latin typeface="+mn-lt"/>
              </a:rPr>
              <a:t>, </a:t>
            </a:r>
            <a:r>
              <a:rPr lang="en-AU" sz="1800" b="1" dirty="0" smtClean="0">
                <a:latin typeface="+mn-lt"/>
              </a:rPr>
              <a:t>2014) - per </a:t>
            </a:r>
            <a:r>
              <a:rPr lang="en-AU" sz="1800" b="1" dirty="0">
                <a:latin typeface="+mn-lt"/>
              </a:rPr>
              <a:t>cent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125" y="6181302"/>
            <a:ext cx="104774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rgbClr val="000000"/>
                </a:solidFill>
                <a:latin typeface="+mn-lt"/>
              </a:rPr>
              <a:t>Note:</a:t>
            </a:r>
            <a:r>
              <a:rPr lang="en-AU" sz="1400" dirty="0">
                <a:solidFill>
                  <a:srgbClr val="000000"/>
                </a:solidFill>
                <a:latin typeface="+mn-lt"/>
              </a:rPr>
              <a:t> numbers of observations: n = 679 for LSIC children &amp; </a:t>
            </a:r>
            <a:r>
              <a:rPr lang="en-AU" sz="1400" dirty="0" smtClean="0">
                <a:solidFill>
                  <a:srgbClr val="000000"/>
                </a:solidFill>
                <a:latin typeface="+mn-lt"/>
              </a:rPr>
              <a:t>n=10,505 </a:t>
            </a:r>
            <a:r>
              <a:rPr lang="en-AU" sz="1400" dirty="0">
                <a:solidFill>
                  <a:srgbClr val="000000"/>
                </a:solidFill>
                <a:latin typeface="+mn-lt"/>
              </a:rPr>
              <a:t>for Longitudinal Study of Australian Children (LSAC) children</a:t>
            </a:r>
            <a:endParaRPr lang="en-AU" sz="14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008" y="2058119"/>
            <a:ext cx="6958360" cy="39579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3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695464" y="357810"/>
            <a:ext cx="4837253" cy="743715"/>
          </a:xfrm>
        </p:spPr>
        <p:txBody>
          <a:bodyPr/>
          <a:lstStyle/>
          <a:p>
            <a:r>
              <a:rPr lang="en-AU" sz="2600" b="1" dirty="0">
                <a:latin typeface="+mn-lt"/>
              </a:rPr>
              <a:t>Social &amp; emotional difficulties and sleep</a:t>
            </a:r>
          </a:p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91629" y="1288256"/>
            <a:ext cx="8644876" cy="938514"/>
          </a:xfrm>
        </p:spPr>
        <p:txBody>
          <a:bodyPr/>
          <a:lstStyle/>
          <a:p>
            <a:pPr marL="0" indent="0">
              <a:buNone/>
            </a:pPr>
            <a:r>
              <a:rPr lang="en-AU" sz="1800" b="1" dirty="0">
                <a:latin typeface="+mn-lt"/>
              </a:rPr>
              <a:t>Relationship between social and emotional difficulties &amp; persistent sleep disturbance, LSIC child’s health &amp; family experience of stressful life events, Waves 1–6 (2008–2013)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48724" y="2590797"/>
            <a:ext cx="2495551" cy="3293209"/>
          </a:xfrm>
          <a:prstGeom prst="rect">
            <a:avLst/>
          </a:prstGeom>
          <a:solidFill>
            <a:srgbClr val="FFEDA3"/>
          </a:solidFill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+mn-lt"/>
              </a:rPr>
              <a:t>NB: </a:t>
            </a:r>
            <a:r>
              <a:rPr lang="en-AU" sz="1600" dirty="0">
                <a:latin typeface="+mn-lt"/>
              </a:rPr>
              <a:t>Yellow bars show statistical significance at p&lt;0.05. </a:t>
            </a:r>
            <a:br>
              <a:rPr lang="en-AU" sz="1600" dirty="0">
                <a:latin typeface="+mn-lt"/>
              </a:rPr>
            </a:br>
            <a:r>
              <a:rPr lang="en-AU" sz="1600" dirty="0">
                <a:latin typeface="+mn-lt"/>
              </a:rPr>
              <a:t>Grey bars indicate no statistical significance. </a:t>
            </a:r>
          </a:p>
          <a:p>
            <a:r>
              <a:rPr lang="en-AU" sz="1600" dirty="0">
                <a:latin typeface="+mn-lt"/>
              </a:rPr>
              <a:t/>
            </a:r>
            <a:br>
              <a:rPr lang="en-AU" sz="1600" dirty="0">
                <a:latin typeface="+mn-lt"/>
              </a:rPr>
            </a:br>
            <a:r>
              <a:rPr lang="en-AU" sz="1600" dirty="0">
                <a:latin typeface="+mn-lt"/>
              </a:rPr>
              <a:t>The model includes persistent sleep disturbance (sleep problems in 3 or more waves from Waves 1–5). All other variables from Wave 6. Total n=970.</a:t>
            </a:r>
          </a:p>
        </p:txBody>
      </p:sp>
      <p:sp>
        <p:nvSpPr>
          <p:cNvPr id="6" name="Left Arrow 5"/>
          <p:cNvSpPr/>
          <p:nvPr/>
        </p:nvSpPr>
        <p:spPr>
          <a:xfrm>
            <a:off x="5315977" y="1970968"/>
            <a:ext cx="1239807" cy="3397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Good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7476102" y="6519935"/>
            <a:ext cx="2331087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rgbClr val="FFC000"/>
                </a:solidFill>
                <a:latin typeface="+mn-lt"/>
              </a:rPr>
              <a:t>Adjusted R</a:t>
            </a:r>
            <a:r>
              <a:rPr lang="en-AU" sz="1400" baseline="30000" dirty="0">
                <a:solidFill>
                  <a:srgbClr val="FFC000"/>
                </a:solidFill>
                <a:latin typeface="+mn-lt"/>
              </a:rPr>
              <a:t>2</a:t>
            </a:r>
            <a:r>
              <a:rPr lang="en-AU" sz="1400" dirty="0">
                <a:solidFill>
                  <a:srgbClr val="FFC000"/>
                </a:solidFill>
                <a:latin typeface="+mn-lt"/>
              </a:rPr>
              <a:t> = 0.09, n=970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6" y="2377935"/>
            <a:ext cx="6935720" cy="40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47260" y="400050"/>
            <a:ext cx="3223260" cy="1097280"/>
          </a:xfrm>
        </p:spPr>
        <p:txBody>
          <a:bodyPr/>
          <a:lstStyle/>
          <a:p>
            <a:pPr algn="ctr"/>
            <a:r>
              <a:rPr lang="en-AU" sz="2600" b="1" dirty="0">
                <a:latin typeface="+mn-lt"/>
              </a:rPr>
              <a:t>Cultural awareness at school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44040" y="1497330"/>
            <a:ext cx="8412480" cy="681990"/>
          </a:xfrm>
        </p:spPr>
        <p:txBody>
          <a:bodyPr/>
          <a:lstStyle/>
          <a:p>
            <a:pPr marL="0" indent="0">
              <a:buNone/>
            </a:pPr>
            <a:r>
              <a:rPr lang="en-AU" sz="1800" b="1" dirty="0">
                <a:latin typeface="+mn-lt"/>
              </a:rPr>
              <a:t>Parent-reported cultural awareness in schools, Wave 7 (2014) - per cent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3380" y="6174404"/>
            <a:ext cx="720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n-lt"/>
              </a:rPr>
              <a:t>N= between 982 and 1,139 depending on the question.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83" y="1838326"/>
            <a:ext cx="7955426" cy="43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486" y="1105869"/>
            <a:ext cx="2942706" cy="421006"/>
          </a:xfrm>
        </p:spPr>
        <p:txBody>
          <a:bodyPr/>
          <a:lstStyle/>
          <a:p>
            <a:r>
              <a:rPr lang="en-AU" sz="2600" b="1" dirty="0">
                <a:solidFill>
                  <a:srgbClr val="FAA41A"/>
                </a:solidFill>
                <a:latin typeface="+mn-lt"/>
              </a:rPr>
              <a:t>Free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486" y="1526875"/>
            <a:ext cx="10972020" cy="2626025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LSIC collects verbatim answers that can be used by analysts in a variety of ways.</a:t>
            </a:r>
            <a:endParaRPr lang="en-AU" dirty="0"/>
          </a:p>
          <a:p>
            <a:pPr marL="0" indent="0">
              <a:buNone/>
            </a:pPr>
            <a:r>
              <a:rPr lang="en-AU" dirty="0" smtClean="0"/>
              <a:t>For both non-Indigenous and Indigenous researchers using the ‘free text’ offers the opportunity to “Privilege </a:t>
            </a:r>
            <a:r>
              <a:rPr lang="en-AU" dirty="0"/>
              <a:t>the voices, experiences and </a:t>
            </a:r>
            <a:r>
              <a:rPr lang="en-AU" dirty="0" smtClean="0"/>
              <a:t>lives” of the Aboriginal and Torres Strait Islander participants.*</a:t>
            </a:r>
          </a:p>
          <a:p>
            <a:pPr marL="0" indent="0">
              <a:buNone/>
            </a:pPr>
            <a:r>
              <a:rPr lang="en-AU" dirty="0" smtClean="0"/>
              <a:t>For example here are some of the parents and carers Wave 6 (2013) responses to the question: </a:t>
            </a:r>
            <a:r>
              <a:rPr lang="en-AU" b="1" dirty="0" smtClean="0"/>
              <a:t>Why do you stay in the study?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229" y="3702695"/>
            <a:ext cx="1848452" cy="2182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690" y="6550223"/>
            <a:ext cx="5851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n-lt"/>
              </a:rPr>
              <a:t>*</a:t>
            </a:r>
            <a:r>
              <a:rPr lang="en-AU" sz="1400" dirty="0" err="1">
                <a:latin typeface="+mn-lt"/>
              </a:rPr>
              <a:t>Rigney</a:t>
            </a:r>
            <a:r>
              <a:rPr lang="en-AU" sz="1400" dirty="0">
                <a:latin typeface="+mn-lt"/>
              </a:rPr>
              <a:t> in Martin (2003)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7109" y="4028973"/>
            <a:ext cx="7037716" cy="2215991"/>
          </a:xfrm>
          <a:prstGeom prst="rect">
            <a:avLst/>
          </a:prstGeom>
          <a:solidFill>
            <a:srgbClr val="FAA41A"/>
          </a:solidFill>
        </p:spPr>
        <p:txBody>
          <a:bodyPr wrap="square" rtlCol="0">
            <a:spAutoFit/>
          </a:bodyPr>
          <a:lstStyle/>
          <a:p>
            <a:pPr marL="85725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dirty="0">
                <a:latin typeface="+mn-lt"/>
              </a:rPr>
              <a:t>“Great record of how Indigenous kids live, learn and grow.”</a:t>
            </a:r>
          </a:p>
          <a:p>
            <a:pPr marL="85725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dirty="0">
                <a:latin typeface="+mn-lt"/>
              </a:rPr>
              <a:t>“I like that [study child’s name] will have something to look back on </a:t>
            </a:r>
            <a:r>
              <a:rPr lang="en-AU" dirty="0" smtClean="0">
                <a:latin typeface="+mn-lt"/>
              </a:rPr>
              <a:t/>
            </a:r>
            <a:br>
              <a:rPr lang="en-AU" dirty="0" smtClean="0">
                <a:latin typeface="+mn-lt"/>
              </a:rPr>
            </a:br>
            <a:r>
              <a:rPr lang="en-AU" dirty="0" smtClean="0">
                <a:latin typeface="+mn-lt"/>
              </a:rPr>
              <a:t>and say </a:t>
            </a:r>
            <a:r>
              <a:rPr lang="en-AU" dirty="0">
                <a:latin typeface="+mn-lt"/>
              </a:rPr>
              <a:t>to her children, ‘My mum did this’.”</a:t>
            </a:r>
          </a:p>
          <a:p>
            <a:pPr marL="85725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dirty="0">
                <a:latin typeface="+mn-lt"/>
              </a:rPr>
              <a:t>“Cause I think I want the general public to know </a:t>
            </a:r>
            <a:r>
              <a:rPr lang="en-AU" dirty="0" smtClean="0">
                <a:latin typeface="+mn-lt"/>
              </a:rPr>
              <a:t>that </a:t>
            </a:r>
            <a:r>
              <a:rPr lang="en-AU" dirty="0">
                <a:latin typeface="+mn-lt"/>
              </a:rPr>
              <a:t>there </a:t>
            </a:r>
            <a:r>
              <a:rPr lang="en-AU" dirty="0" smtClean="0">
                <a:latin typeface="+mn-lt"/>
              </a:rPr>
              <a:t/>
            </a:r>
            <a:br>
              <a:rPr lang="en-AU" dirty="0" smtClean="0">
                <a:latin typeface="+mn-lt"/>
              </a:rPr>
            </a:br>
            <a:r>
              <a:rPr lang="en-AU" dirty="0" smtClean="0">
                <a:latin typeface="+mn-lt"/>
              </a:rPr>
              <a:t>is </a:t>
            </a:r>
            <a:r>
              <a:rPr lang="en-AU" dirty="0">
                <a:latin typeface="+mn-lt"/>
              </a:rPr>
              <a:t>good statistics on Indigenous children.”</a:t>
            </a:r>
          </a:p>
          <a:p>
            <a:pPr marL="85725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dirty="0">
                <a:latin typeface="+mn-lt"/>
              </a:rPr>
              <a:t>“Good information for government</a:t>
            </a:r>
            <a:r>
              <a:rPr lang="en-AU" dirty="0" smtClean="0">
                <a:latin typeface="+mn-lt"/>
              </a:rPr>
              <a:t>.”</a:t>
            </a:r>
            <a:endParaRPr lang="en-A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822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889957" y="460028"/>
            <a:ext cx="3820409" cy="609600"/>
          </a:xfrm>
        </p:spPr>
        <p:txBody>
          <a:bodyPr/>
          <a:lstStyle/>
          <a:p>
            <a:r>
              <a:rPr lang="en-AU" sz="2600" b="1" dirty="0">
                <a:latin typeface="+mn-lt"/>
              </a:rPr>
              <a:t>Data to look forward to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057"/>
              </p:ext>
            </p:extLst>
          </p:nvPr>
        </p:nvGraphicFramePr>
        <p:xfrm>
          <a:off x="704556" y="1309242"/>
          <a:ext cx="10163469" cy="485327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387823">
                  <a:extLst>
                    <a:ext uri="{9D8B030D-6E8A-4147-A177-3AD203B41FA5}">
                      <a16:colId xmlns:a16="http://schemas.microsoft.com/office/drawing/2014/main" val="633126639"/>
                    </a:ext>
                  </a:extLst>
                </a:gridCol>
                <a:gridCol w="3387823">
                  <a:extLst>
                    <a:ext uri="{9D8B030D-6E8A-4147-A177-3AD203B41FA5}">
                      <a16:colId xmlns:a16="http://schemas.microsoft.com/office/drawing/2014/main" val="2333601019"/>
                    </a:ext>
                  </a:extLst>
                </a:gridCol>
                <a:gridCol w="3387823">
                  <a:extLst>
                    <a:ext uri="{9D8B030D-6E8A-4147-A177-3AD203B41FA5}">
                      <a16:colId xmlns:a16="http://schemas.microsoft.com/office/drawing/2014/main" val="945677266"/>
                    </a:ext>
                  </a:extLst>
                </a:gridCol>
              </a:tblGrid>
              <a:tr h="613217">
                <a:tc>
                  <a:txBody>
                    <a:bodyPr/>
                    <a:lstStyle/>
                    <a:p>
                      <a:r>
                        <a:rPr lang="en-AU" dirty="0" smtClean="0"/>
                        <a:t>Wave 11 </a:t>
                      </a:r>
                      <a:br>
                        <a:rPr lang="en-AU" dirty="0" smtClean="0"/>
                      </a:br>
                      <a:r>
                        <a:rPr lang="en-AU" dirty="0" smtClean="0"/>
                        <a:t>available now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Wave 12   </a:t>
                      </a:r>
                    </a:p>
                    <a:p>
                      <a:r>
                        <a:rPr lang="en-AU" dirty="0" smtClean="0"/>
                        <a:t>later this year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Wave 13 </a:t>
                      </a:r>
                      <a:br>
                        <a:rPr lang="en-AU" dirty="0" smtClean="0"/>
                      </a:br>
                      <a:r>
                        <a:rPr lang="en-AU" dirty="0" smtClean="0"/>
                        <a:t>in 2022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660298"/>
                  </a:ext>
                </a:extLst>
              </a:tr>
              <a:tr h="105852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600" dirty="0" smtClean="0"/>
                        <a:t>Cultural identity and the importance of various aspects 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B953">
                            <a:tint val="66000"/>
                            <a:satMod val="160000"/>
                          </a:srgbClr>
                        </a:gs>
                        <a:gs pos="50000">
                          <a:srgbClr val="FFB953">
                            <a:tint val="44500"/>
                            <a:satMod val="160000"/>
                          </a:srgbClr>
                        </a:gs>
                        <a:gs pos="100000">
                          <a:srgbClr val="FFB95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600" dirty="0" smtClean="0"/>
                        <a:t>Languages spoken at home 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/>
                        <a:t>NB Learning</a:t>
                      </a:r>
                      <a:r>
                        <a:rPr lang="en-AU" sz="1600" baseline="0" dirty="0" smtClean="0"/>
                        <a:t> Indigenous languages at school has asked since Wave 6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B953">
                            <a:tint val="66000"/>
                            <a:satMod val="160000"/>
                          </a:srgbClr>
                        </a:gs>
                        <a:gs pos="50000">
                          <a:srgbClr val="FFB953">
                            <a:tint val="44500"/>
                            <a:satMod val="160000"/>
                          </a:srgbClr>
                        </a:gs>
                        <a:gs pos="100000">
                          <a:srgbClr val="FFB95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600" dirty="0" smtClean="0"/>
                        <a:t>COVID-19</a:t>
                      </a:r>
                      <a:r>
                        <a:rPr lang="en-AU" sz="1600" baseline="0" dirty="0" smtClean="0"/>
                        <a:t> and effect on study youth, families, and communities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B953">
                            <a:tint val="66000"/>
                            <a:satMod val="160000"/>
                          </a:srgbClr>
                        </a:gs>
                        <a:gs pos="50000">
                          <a:srgbClr val="FFB953">
                            <a:tint val="44500"/>
                            <a:satMod val="160000"/>
                          </a:srgbClr>
                        </a:gs>
                        <a:gs pos="100000">
                          <a:srgbClr val="FFB95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6348117"/>
                  </a:ext>
                </a:extLst>
              </a:tr>
              <a:tr h="10220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/>
                        <a:t>Bush tucker - types</a:t>
                      </a:r>
                      <a:r>
                        <a:rPr lang="en-AU" sz="1600" baseline="0" dirty="0" smtClean="0"/>
                        <a:t> Study Youth eats;</a:t>
                      </a:r>
                      <a:endParaRPr lang="en-AU" sz="16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/>
                        <a:t>English reading comprehension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600" dirty="0" smtClean="0"/>
                        <a:t>Paid</a:t>
                      </a:r>
                      <a:r>
                        <a:rPr lang="en-AU" sz="1600" baseline="0" dirty="0" smtClean="0"/>
                        <a:t> and unpaid work, hours; if working in school term; safety at work; reasons for stopping work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600" dirty="0" smtClean="0"/>
                        <a:t>Understanding of issues including Land</a:t>
                      </a:r>
                      <a:r>
                        <a:rPr lang="en-AU" sz="1600" baseline="0" dirty="0" smtClean="0"/>
                        <a:t> Rights, Native Title and Treaty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658322"/>
                  </a:ext>
                </a:extLst>
              </a:tr>
              <a:tr h="12252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/>
                        <a:t>Sleep: amount; if sleep is troubled and why; is Study Youth getting enough sleep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B953">
                            <a:tint val="66000"/>
                            <a:satMod val="160000"/>
                          </a:srgbClr>
                        </a:gs>
                        <a:gs pos="50000">
                          <a:srgbClr val="FFB953">
                            <a:tint val="44500"/>
                            <a:satMod val="160000"/>
                          </a:srgbClr>
                        </a:gs>
                        <a:gs pos="100000">
                          <a:srgbClr val="FFB95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/>
                        <a:t>Whether teachers </a:t>
                      </a:r>
                      <a:r>
                        <a:rPr lang="en-AU" sz="1600" baseline="0" dirty="0" smtClean="0"/>
                        <a:t>have had anti-racism education &amp; training in strengths-based approaches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B953">
                            <a:tint val="66000"/>
                            <a:satMod val="160000"/>
                          </a:srgbClr>
                        </a:gs>
                        <a:gs pos="50000">
                          <a:srgbClr val="FFB953">
                            <a:tint val="44500"/>
                            <a:satMod val="160000"/>
                          </a:srgbClr>
                        </a:gs>
                        <a:gs pos="100000">
                          <a:srgbClr val="FFB95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600" dirty="0" smtClean="0"/>
                        <a:t>Qualities such as being:</a:t>
                      </a:r>
                      <a:r>
                        <a:rPr lang="en-AU" sz="1600" baseline="0" dirty="0" smtClean="0"/>
                        <a:t> reliable, a good storyteller, good at caring for country,  persistent, kind, creative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B953">
                            <a:tint val="66000"/>
                            <a:satMod val="160000"/>
                          </a:srgbClr>
                        </a:gs>
                        <a:gs pos="50000">
                          <a:srgbClr val="FFB953">
                            <a:tint val="44500"/>
                            <a:satMod val="160000"/>
                          </a:srgbClr>
                        </a:gs>
                        <a:gs pos="100000">
                          <a:srgbClr val="FFB953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9241988"/>
                  </a:ext>
                </a:extLst>
              </a:tr>
              <a:tr h="824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/>
                        <a:t>Caring responsibilities</a:t>
                      </a:r>
                      <a:r>
                        <a:rPr lang="en-AU" sz="1600" baseline="0" dirty="0" smtClean="0"/>
                        <a:t> of parents and youth</a:t>
                      </a:r>
                      <a:endParaRPr lang="en-AU" sz="1600" dirty="0" smtClean="0"/>
                    </a:p>
                    <a:p>
                      <a:pPr>
                        <a:spcBef>
                          <a:spcPts val="300"/>
                        </a:spcBef>
                      </a:pP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Cyber safety activities e.g. deleting posts, reporting, blocking, stop using</a:t>
                      </a:r>
                      <a:endParaRPr lang="en-A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A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Friends and peers qualities, risk behaviours and academic engagement</a:t>
                      </a:r>
                      <a:endParaRPr lang="en-AU" sz="16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83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8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353050" y="445770"/>
            <a:ext cx="1897380" cy="594360"/>
          </a:xfrm>
        </p:spPr>
        <p:txBody>
          <a:bodyPr/>
          <a:lstStyle/>
          <a:p>
            <a:r>
              <a:rPr lang="en-AU" sz="2600" b="1" dirty="0">
                <a:latin typeface="+mn-lt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5036" y="1040130"/>
            <a:ext cx="9559566" cy="509050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b="1" dirty="0">
                <a:latin typeface="+mn-lt"/>
              </a:rPr>
              <a:t>Indigenous Children Growing Up Strong: </a:t>
            </a:r>
            <a:r>
              <a:rPr lang="en-AU" b="1" dirty="0" smtClean="0">
                <a:latin typeface="+mn-lt"/>
              </a:rPr>
              <a:t>A </a:t>
            </a:r>
            <a:r>
              <a:rPr lang="en-AU" b="1" dirty="0">
                <a:latin typeface="+mn-lt"/>
              </a:rPr>
              <a:t>Longitudinal Study of </a:t>
            </a:r>
            <a:r>
              <a:rPr lang="en-AU" b="1" dirty="0" smtClean="0">
                <a:latin typeface="+mn-lt"/>
              </a:rPr>
              <a:t/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Aboriginal </a:t>
            </a:r>
            <a:r>
              <a:rPr lang="en-AU" b="1" dirty="0">
                <a:latin typeface="+mn-lt"/>
              </a:rPr>
              <a:t>and Torres Strait Islander </a:t>
            </a:r>
            <a:r>
              <a:rPr lang="en-AU" b="1" dirty="0" smtClean="0">
                <a:latin typeface="+mn-lt"/>
              </a:rPr>
              <a:t>Families (2017)</a:t>
            </a:r>
            <a:endParaRPr lang="en-AU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latin typeface="+mn-lt"/>
              </a:rPr>
              <a:t>Editors: Maggie Walter, Karen L. Martin, </a:t>
            </a:r>
            <a:r>
              <a:rPr lang="en-AU" dirty="0" smtClean="0">
                <a:latin typeface="+mn-lt"/>
              </a:rPr>
              <a:t/>
            </a:r>
            <a:br>
              <a:rPr lang="en-AU" dirty="0" smtClean="0">
                <a:latin typeface="+mn-lt"/>
              </a:rPr>
            </a:br>
            <a:r>
              <a:rPr lang="en-AU" dirty="0" err="1" smtClean="0">
                <a:latin typeface="+mn-lt"/>
              </a:rPr>
              <a:t>Gawaian</a:t>
            </a:r>
            <a:r>
              <a:rPr lang="en-AU" dirty="0" smtClean="0">
                <a:latin typeface="+mn-lt"/>
              </a:rPr>
              <a:t> </a:t>
            </a:r>
            <a:r>
              <a:rPr lang="en-AU" dirty="0">
                <a:latin typeface="+mn-lt"/>
              </a:rPr>
              <a:t>Bodkin-Andrews. </a:t>
            </a:r>
            <a:endParaRPr lang="en-AU" dirty="0" smtClean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b="1" dirty="0" smtClean="0">
                <a:latin typeface="+mn-lt"/>
              </a:rPr>
              <a:t>Policy changes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dirty="0" smtClean="0">
                <a:latin typeface="+mn-lt"/>
              </a:rPr>
              <a:t>LSIC data helped inform the extension of Family Tax Benefit to ABSTUDY recipients aged 16 to 19 - helping families with children living away from home for study </a:t>
            </a:r>
            <a:endParaRPr lang="en-AU" dirty="0" smtClean="0">
              <a:solidFill>
                <a:srgbClr val="FF0000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b="1" dirty="0" smtClean="0">
                <a:latin typeface="+mn-lt"/>
              </a:rPr>
              <a:t>LSIC in key policy reports: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dirty="0" smtClean="0">
                <a:latin typeface="+mn-lt"/>
              </a:rPr>
              <a:t>Overcoming Indigenous Disadvantage Report: </a:t>
            </a:r>
            <a:br>
              <a:rPr lang="en-AU" dirty="0" smtClean="0">
                <a:latin typeface="+mn-lt"/>
              </a:rPr>
            </a:br>
            <a:r>
              <a:rPr lang="en-AU" dirty="0" smtClean="0">
                <a:latin typeface="+mn-lt"/>
              </a:rPr>
              <a:t>Key Indicators 2020 (LSIC mentioned 22 times)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b="1" dirty="0" smtClean="0">
                <a:latin typeface="+mn-lt"/>
              </a:rPr>
              <a:t>Knowledge Exchange Platform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dirty="0" smtClean="0">
                <a:latin typeface="+mn-lt"/>
              </a:rPr>
              <a:t>AIATSIS Indigenous Research Exchange – we hope LSIC will feature in the research available via the platform</a:t>
            </a:r>
          </a:p>
          <a:p>
            <a:pPr marL="0" indent="0">
              <a:buNone/>
            </a:pPr>
            <a:endParaRPr lang="en-AU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881">
            <a:off x="8822928" y="1211678"/>
            <a:ext cx="1074225" cy="157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922" y="2738549"/>
            <a:ext cx="1493596" cy="168444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089" y="3978111"/>
            <a:ext cx="1478541" cy="161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1740" y="1998798"/>
            <a:ext cx="20875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b="1" dirty="0">
                <a:solidFill>
                  <a:srgbClr val="C00000"/>
                </a:solidFill>
                <a:latin typeface="+mn-lt"/>
              </a:rPr>
              <a:t>More than </a:t>
            </a:r>
            <a:r>
              <a:rPr lang="en-AU" b="1" dirty="0" smtClean="0">
                <a:solidFill>
                  <a:srgbClr val="C00000"/>
                </a:solidFill>
                <a:latin typeface="+mn-lt"/>
              </a:rPr>
              <a:t>17,000 </a:t>
            </a:r>
            <a:r>
              <a:rPr lang="en-AU" b="1" dirty="0">
                <a:solidFill>
                  <a:srgbClr val="C00000"/>
                </a:solidFill>
                <a:latin typeface="+mn-lt"/>
              </a:rPr>
              <a:t>downloads</a:t>
            </a:r>
          </a:p>
        </p:txBody>
      </p:sp>
    </p:spTree>
    <p:extLst>
      <p:ext uri="{BB962C8B-B14F-4D97-AF65-F5344CB8AC3E}">
        <p14:creationId xmlns:p14="http://schemas.microsoft.com/office/powerpoint/2010/main" val="2485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24206" y="1040130"/>
            <a:ext cx="6322400" cy="594360"/>
          </a:xfrm>
        </p:spPr>
        <p:txBody>
          <a:bodyPr/>
          <a:lstStyle/>
          <a:p>
            <a:r>
              <a:rPr lang="en-AU" sz="2600" b="1" dirty="0">
                <a:latin typeface="+mn-lt"/>
              </a:rPr>
              <a:t>How does LSIC inform CTG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4206" y="1634491"/>
            <a:ext cx="9810672" cy="4664972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+mn-lt"/>
              </a:rPr>
              <a:t>The </a:t>
            </a:r>
            <a:r>
              <a:rPr lang="en-AU" dirty="0" smtClean="0">
                <a:latin typeface="+mn-lt"/>
              </a:rPr>
              <a:t>new National </a:t>
            </a:r>
            <a:r>
              <a:rPr lang="en-AU" dirty="0">
                <a:latin typeface="+mn-lt"/>
              </a:rPr>
              <a:t>Agreement on Closing the Gap </a:t>
            </a:r>
            <a:r>
              <a:rPr lang="en-AU" dirty="0" smtClean="0">
                <a:latin typeface="+mn-lt"/>
              </a:rPr>
              <a:t>(CTG) came </a:t>
            </a:r>
            <a:r>
              <a:rPr lang="en-AU" dirty="0">
                <a:latin typeface="+mn-lt"/>
              </a:rPr>
              <a:t>into effect on </a:t>
            </a:r>
            <a:r>
              <a:rPr lang="en-AU" dirty="0" smtClean="0">
                <a:latin typeface="+mn-lt"/>
              </a:rPr>
              <a:t/>
            </a:r>
            <a:br>
              <a:rPr lang="en-AU" dirty="0" smtClean="0">
                <a:latin typeface="+mn-lt"/>
              </a:rPr>
            </a:br>
            <a:r>
              <a:rPr lang="en-AU" dirty="0" smtClean="0">
                <a:latin typeface="+mn-lt"/>
              </a:rPr>
              <a:t>27 </a:t>
            </a:r>
            <a:r>
              <a:rPr lang="en-AU" dirty="0">
                <a:latin typeface="+mn-lt"/>
              </a:rPr>
              <a:t>July </a:t>
            </a:r>
            <a:r>
              <a:rPr lang="en-AU" dirty="0" smtClean="0">
                <a:latin typeface="+mn-lt"/>
              </a:rPr>
              <a:t>2020; signed by the </a:t>
            </a:r>
            <a:r>
              <a:rPr lang="en-AU" dirty="0">
                <a:latin typeface="+mn-lt"/>
              </a:rPr>
              <a:t>Coalition of Peaks together with Australian </a:t>
            </a:r>
            <a:r>
              <a:rPr lang="en-AU" dirty="0" smtClean="0">
                <a:latin typeface="+mn-lt"/>
              </a:rPr>
              <a:t>governments</a:t>
            </a:r>
            <a:r>
              <a:rPr lang="en-AU" dirty="0">
                <a:latin typeface="+mn-lt"/>
              </a:rPr>
              <a:t> </a:t>
            </a:r>
            <a:endParaRPr lang="en-AU" dirty="0" smtClean="0">
              <a:latin typeface="+mn-lt"/>
            </a:endParaRPr>
          </a:p>
          <a:p>
            <a:pPr marL="274638" lvl="1" indent="0">
              <a:buNone/>
            </a:pPr>
            <a:r>
              <a:rPr lang="en-AU" dirty="0" smtClean="0">
                <a:latin typeface="+mn-lt"/>
              </a:rPr>
              <a:t>LSIC collects information </a:t>
            </a:r>
            <a:r>
              <a:rPr lang="en-AU" b="1" dirty="0" smtClean="0">
                <a:latin typeface="+mn-lt"/>
              </a:rPr>
              <a:t>that can inform </a:t>
            </a:r>
            <a:r>
              <a:rPr lang="en-AU" dirty="0" smtClean="0">
                <a:latin typeface="+mn-lt"/>
              </a:rPr>
              <a:t>most of the 16 </a:t>
            </a:r>
            <a:r>
              <a:rPr lang="en-AU" dirty="0">
                <a:latin typeface="+mn-lt"/>
              </a:rPr>
              <a:t>national socio-economic </a:t>
            </a:r>
            <a:r>
              <a:rPr lang="en-AU" dirty="0" smtClean="0">
                <a:latin typeface="+mn-lt"/>
              </a:rPr>
              <a:t>targets - education</a:t>
            </a:r>
            <a:r>
              <a:rPr lang="en-AU" dirty="0">
                <a:latin typeface="+mn-lt"/>
              </a:rPr>
              <a:t>, employment, health and well-being, justice, safety, housing, land and waters, and Aboriginal and Torres Strait Islander languages</a:t>
            </a:r>
            <a:r>
              <a:rPr lang="en-AU" dirty="0" smtClean="0"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AU" dirty="0" smtClean="0">
                <a:latin typeface="+mn-lt"/>
              </a:rPr>
              <a:t>LSIC can answer questions such as:   </a:t>
            </a:r>
          </a:p>
          <a:p>
            <a:r>
              <a:rPr lang="en-AU" sz="1800" dirty="0">
                <a:latin typeface="+mn-lt"/>
              </a:rPr>
              <a:t>What influences strong family relationships?</a:t>
            </a:r>
          </a:p>
          <a:p>
            <a:r>
              <a:rPr lang="en-AU" sz="1800" dirty="0">
                <a:latin typeface="+mn-lt"/>
              </a:rPr>
              <a:t>Does post natal depression affect later child outcomes? </a:t>
            </a:r>
          </a:p>
          <a:p>
            <a:r>
              <a:rPr lang="en-AU" sz="1800" dirty="0">
                <a:latin typeface="+mn-lt"/>
              </a:rPr>
              <a:t>Does learning a language at school help with school engagement? </a:t>
            </a:r>
          </a:p>
          <a:p>
            <a:pPr marL="0" indent="0">
              <a:buNone/>
            </a:pPr>
            <a:r>
              <a:rPr lang="en-AU" b="1" dirty="0" smtClean="0">
                <a:latin typeface="+mn-lt"/>
              </a:rPr>
              <a:t>NB </a:t>
            </a:r>
            <a:r>
              <a:rPr lang="en-AU" i="1" dirty="0" smtClean="0">
                <a:latin typeface="+mn-lt"/>
              </a:rPr>
              <a:t>LSIC </a:t>
            </a:r>
            <a:r>
              <a:rPr lang="en-AU" i="1" dirty="0">
                <a:latin typeface="+mn-lt"/>
              </a:rPr>
              <a:t>is not a population survey and </a:t>
            </a:r>
            <a:r>
              <a:rPr lang="en-AU" i="1" dirty="0" smtClean="0">
                <a:latin typeface="+mn-lt"/>
              </a:rPr>
              <a:t>cannot </a:t>
            </a:r>
            <a:r>
              <a:rPr lang="en-AU" i="1" dirty="0">
                <a:latin typeface="+mn-lt"/>
              </a:rPr>
              <a:t>be used to measure population </a:t>
            </a:r>
            <a:r>
              <a:rPr lang="en-AU" i="1" dirty="0" smtClean="0">
                <a:latin typeface="+mn-lt"/>
              </a:rPr>
              <a:t>change in relation to the targets</a:t>
            </a:r>
            <a:endParaRPr lang="en-AU" i="1" dirty="0">
              <a:latin typeface="+mn-lt"/>
            </a:endParaRPr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280" y="3583574"/>
            <a:ext cx="1484423" cy="1653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78" y="4309802"/>
            <a:ext cx="1494698" cy="181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8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29269" y="952405"/>
            <a:ext cx="4940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AU" sz="2600" b="1" dirty="0">
                <a:solidFill>
                  <a:srgbClr val="FAA41A"/>
                </a:solidFill>
                <a:latin typeface="+mn-lt"/>
              </a:rPr>
              <a:t>Find out more about LSIC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69" y="1444848"/>
            <a:ext cx="10333231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dirty="0"/>
              <a:t>An electronic copy of the </a:t>
            </a:r>
            <a:r>
              <a:rPr lang="en-AU" b="1" dirty="0" smtClean="0">
                <a:solidFill>
                  <a:srgbClr val="7030A0"/>
                </a:solidFill>
              </a:rPr>
              <a:t>Decade of Data report </a:t>
            </a:r>
            <a:r>
              <a:rPr lang="en-AU" dirty="0"/>
              <a:t>and more information about the survey is available here: </a:t>
            </a:r>
            <a:r>
              <a:rPr lang="en-AU" b="1" u="sng" dirty="0" smtClean="0">
                <a:solidFill>
                  <a:srgbClr val="FFC000"/>
                </a:solidFill>
                <a:hlinkClick r:id="rId3"/>
              </a:rPr>
              <a:t>www.dss.gov.au/lsic</a:t>
            </a:r>
            <a:endParaRPr lang="en-AU" b="1" u="sng" dirty="0" smtClean="0">
              <a:solidFill>
                <a:srgbClr val="FFC000"/>
              </a:solidFill>
            </a:endParaRPr>
          </a:p>
          <a:p>
            <a:endParaRPr lang="en-AU" b="1" u="sng" dirty="0" smtClean="0">
              <a:solidFill>
                <a:srgbClr val="FFC000"/>
              </a:solidFill>
            </a:endParaRPr>
          </a:p>
          <a:p>
            <a:pPr marL="534988" indent="-3746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9900"/>
                </a:solidFill>
              </a:rPr>
              <a:t>Fill in the order </a:t>
            </a:r>
            <a:r>
              <a:rPr lang="en-AU" b="1" dirty="0">
                <a:solidFill>
                  <a:srgbClr val="FF9900"/>
                </a:solidFill>
              </a:rPr>
              <a:t>form at the </a:t>
            </a:r>
            <a:r>
              <a:rPr lang="en-AU" b="1" dirty="0" smtClean="0">
                <a:solidFill>
                  <a:srgbClr val="FF9900"/>
                </a:solidFill>
              </a:rPr>
              <a:t>front, </a:t>
            </a:r>
            <a:r>
              <a:rPr lang="en-AU" b="1" dirty="0">
                <a:solidFill>
                  <a:srgbClr val="FF9900"/>
                </a:solidFill>
              </a:rPr>
              <a:t>or from the Footprints stall to order electronic or hard copies of the report</a:t>
            </a:r>
          </a:p>
          <a:p>
            <a:endParaRPr lang="en-AU" b="1" dirty="0" smtClean="0"/>
          </a:p>
          <a:p>
            <a:r>
              <a:rPr lang="en-AU" b="1" dirty="0" smtClean="0">
                <a:solidFill>
                  <a:srgbClr val="7030A0"/>
                </a:solidFill>
              </a:rPr>
              <a:t>Data </a:t>
            </a:r>
            <a:r>
              <a:rPr lang="en-AU" b="1" dirty="0">
                <a:solidFill>
                  <a:srgbClr val="7030A0"/>
                </a:solidFill>
              </a:rPr>
              <a:t>Access:</a:t>
            </a:r>
            <a:r>
              <a:rPr lang="en-AU" dirty="0">
                <a:solidFill>
                  <a:srgbClr val="7030A0"/>
                </a:solidFill>
              </a:rPr>
              <a:t> </a:t>
            </a:r>
            <a:r>
              <a:rPr lang="en-AU" dirty="0"/>
              <a:t>you can apply for the </a:t>
            </a:r>
            <a:r>
              <a:rPr lang="en-AU" dirty="0" smtClean="0"/>
              <a:t>data via </a:t>
            </a:r>
            <a:r>
              <a:rPr lang="en-AU" dirty="0"/>
              <a:t>the Australian Data Archive: </a:t>
            </a:r>
            <a:r>
              <a:rPr lang="en-AU" u="sng" dirty="0">
                <a:hlinkClick r:id="rId4"/>
              </a:rPr>
              <a:t>https://</a:t>
            </a:r>
            <a:r>
              <a:rPr lang="en-AU" u="sng" dirty="0" smtClean="0">
                <a:hlinkClick r:id="rId4"/>
              </a:rPr>
              <a:t>dataverse.ada.edu.au/dataverse/lsic</a:t>
            </a:r>
            <a:r>
              <a:rPr lang="en-AU" u="sng" dirty="0" smtClean="0"/>
              <a:t> </a:t>
            </a:r>
            <a:r>
              <a:rPr lang="en-AU" dirty="0" smtClean="0"/>
              <a:t>  </a:t>
            </a:r>
            <a:endParaRPr lang="en-AU" dirty="0"/>
          </a:p>
          <a:p>
            <a:endParaRPr lang="en-AU" b="1" dirty="0" smtClean="0">
              <a:solidFill>
                <a:srgbClr val="7030A0"/>
              </a:solidFill>
            </a:endParaRPr>
          </a:p>
          <a:p>
            <a:pPr marL="540000" lvl="1"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7030A0"/>
                </a:solidFill>
              </a:rPr>
              <a:t>Data </a:t>
            </a:r>
            <a:r>
              <a:rPr lang="en-AU" b="1" dirty="0">
                <a:solidFill>
                  <a:srgbClr val="7030A0"/>
                </a:solidFill>
              </a:rPr>
              <a:t>user workshops </a:t>
            </a:r>
            <a:r>
              <a:rPr lang="en-AU" dirty="0"/>
              <a:t>can be arranged to assist users of LSIC data to understand and navigate the LSIC datasets. Please email:</a:t>
            </a:r>
            <a:r>
              <a:rPr lang="en-AU" b="1" dirty="0"/>
              <a:t> </a:t>
            </a:r>
            <a:r>
              <a:rPr lang="en-AU" u="sng" dirty="0">
                <a:hlinkClick r:id="rId5"/>
              </a:rPr>
              <a:t>lsicdata@dss.gov.au</a:t>
            </a:r>
            <a:endParaRPr lang="en-AU" dirty="0"/>
          </a:p>
          <a:p>
            <a:pPr marL="540000" lvl="1">
              <a:buFont typeface="Arial" panose="020B0604020202020204" pitchFamily="34" charset="0"/>
              <a:buChar char="•"/>
            </a:pPr>
            <a:endParaRPr lang="en-AU" b="1" dirty="0" smtClean="0"/>
          </a:p>
          <a:p>
            <a:pPr marL="540000" lvl="1"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7030A0"/>
                </a:solidFill>
              </a:rPr>
              <a:t>Ad </a:t>
            </a:r>
            <a:r>
              <a:rPr lang="en-AU" b="1" dirty="0">
                <a:solidFill>
                  <a:srgbClr val="7030A0"/>
                </a:solidFill>
              </a:rPr>
              <a:t>hoc data requests</a:t>
            </a:r>
            <a:r>
              <a:rPr lang="en-AU" dirty="0">
                <a:solidFill>
                  <a:srgbClr val="7030A0"/>
                </a:solidFill>
              </a:rPr>
              <a:t> </a:t>
            </a:r>
            <a:r>
              <a:rPr lang="en-AU" dirty="0"/>
              <a:t>are available for small requirements. Please email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your </a:t>
            </a:r>
            <a:r>
              <a:rPr lang="en-AU" dirty="0"/>
              <a:t>request to </a:t>
            </a:r>
            <a:r>
              <a:rPr lang="en-AU" u="sng" dirty="0">
                <a:hlinkClick r:id="rId5"/>
              </a:rPr>
              <a:t>lsicdata@dss.gov.au</a:t>
            </a:r>
            <a:r>
              <a:rPr lang="en-AU" dirty="0"/>
              <a:t> </a:t>
            </a:r>
          </a:p>
          <a:p>
            <a:pPr marL="254250" lvl="1" indent="0"/>
            <a:endParaRPr lang="en-AU" b="1" dirty="0" smtClean="0"/>
          </a:p>
          <a:p>
            <a:pPr marL="540000" lvl="1"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7030A0"/>
                </a:solidFill>
              </a:rPr>
              <a:t>Bibliographic </a:t>
            </a:r>
            <a:r>
              <a:rPr lang="en-AU" b="1" dirty="0">
                <a:solidFill>
                  <a:srgbClr val="7030A0"/>
                </a:solidFill>
              </a:rPr>
              <a:t>research repository for </a:t>
            </a:r>
            <a:r>
              <a:rPr lang="en-AU" b="1" dirty="0" smtClean="0">
                <a:solidFill>
                  <a:srgbClr val="7030A0"/>
                </a:solidFill>
              </a:rPr>
              <a:t>analysis</a:t>
            </a:r>
            <a:r>
              <a:rPr lang="en-AU" dirty="0"/>
              <a:t>: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see </a:t>
            </a:r>
            <a:r>
              <a:rPr lang="en-AU" u="sng" dirty="0">
                <a:hlinkClick r:id="rId6"/>
              </a:rPr>
              <a:t>http://flosse.dss.gov.au/</a:t>
            </a:r>
            <a:r>
              <a:rPr lang="en-AU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497" y="4566197"/>
            <a:ext cx="2249154" cy="16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386" y="1105196"/>
            <a:ext cx="8343900" cy="865971"/>
          </a:xfrm>
        </p:spPr>
        <p:txBody>
          <a:bodyPr/>
          <a:lstStyle/>
          <a:p>
            <a:r>
              <a:rPr lang="en-AU" sz="2600" b="1" dirty="0" smtClean="0">
                <a:solidFill>
                  <a:srgbClr val="FAA41A"/>
                </a:solidFill>
                <a:latin typeface="Arial"/>
              </a:rPr>
              <a:t>2008 and up:</a:t>
            </a:r>
            <a:br>
              <a:rPr lang="en-AU" sz="2600" b="1" dirty="0" smtClean="0">
                <a:solidFill>
                  <a:srgbClr val="FAA41A"/>
                </a:solidFill>
                <a:latin typeface="Arial"/>
              </a:rPr>
            </a:br>
            <a:r>
              <a:rPr lang="en-AU" sz="2600" b="1" dirty="0" smtClean="0">
                <a:solidFill>
                  <a:srgbClr val="FAA41A"/>
                </a:solidFill>
                <a:latin typeface="Arial"/>
              </a:rPr>
              <a:t>More </a:t>
            </a:r>
            <a:r>
              <a:rPr lang="en-AU" sz="2600" b="1" dirty="0">
                <a:solidFill>
                  <a:srgbClr val="FAA41A"/>
                </a:solidFill>
                <a:latin typeface="Arial"/>
              </a:rPr>
              <a:t>than A Decade of Data</a:t>
            </a:r>
            <a:r>
              <a:rPr lang="en-AU" sz="2800" b="1" dirty="0">
                <a:solidFill>
                  <a:srgbClr val="FF6600"/>
                </a:solidFill>
                <a:latin typeface="Arial"/>
              </a:rPr>
              <a:t/>
            </a:r>
            <a:br>
              <a:rPr lang="en-AU" sz="2800" b="1" dirty="0">
                <a:solidFill>
                  <a:srgbClr val="FF6600"/>
                </a:solidFill>
                <a:latin typeface="Arial"/>
              </a:rPr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86" y="1978157"/>
            <a:ext cx="11257740" cy="414800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Today’s presentation will provide a brief overview of</a:t>
            </a:r>
            <a:br>
              <a:rPr lang="en-AU" dirty="0" smtClean="0"/>
            </a:br>
            <a:r>
              <a:rPr lang="en-AU" i="1" dirty="0" smtClean="0"/>
              <a:t>Footprints in Time: </a:t>
            </a:r>
            <a:r>
              <a:rPr lang="en-AU" dirty="0" smtClean="0"/>
              <a:t>the Longitudinal Study of Indigenous Children (LSIC)</a:t>
            </a:r>
          </a:p>
          <a:p>
            <a:pPr marL="342900" indent="-342900">
              <a:spcBef>
                <a:spcPts val="2400"/>
              </a:spcBef>
            </a:pPr>
            <a:r>
              <a:rPr lang="en-AU" dirty="0" smtClean="0"/>
              <a:t>Who governs the study? </a:t>
            </a:r>
          </a:p>
          <a:p>
            <a:pPr marL="342900" indent="-342900"/>
            <a:r>
              <a:rPr lang="en-AU" dirty="0" smtClean="0"/>
              <a:t>What’s it about? </a:t>
            </a:r>
          </a:p>
          <a:p>
            <a:pPr marL="342900" indent="-342900"/>
            <a:r>
              <a:rPr lang="en-AU" dirty="0" smtClean="0"/>
              <a:t>Who is in </a:t>
            </a:r>
            <a:r>
              <a:rPr lang="en-AU" dirty="0"/>
              <a:t>the study? </a:t>
            </a:r>
            <a:endParaRPr lang="en-AU" dirty="0" smtClean="0"/>
          </a:p>
          <a:p>
            <a:pPr marL="342900" indent="-342900"/>
            <a:r>
              <a:rPr lang="en-AU" dirty="0" smtClean="0"/>
              <a:t>What are some findings?</a:t>
            </a:r>
          </a:p>
          <a:p>
            <a:pPr marL="342900" indent="-342900"/>
            <a:r>
              <a:rPr lang="en-AU" dirty="0" smtClean="0"/>
              <a:t>Who uses the data?</a:t>
            </a:r>
          </a:p>
          <a:p>
            <a:pPr marL="342900" indent="-342900"/>
            <a:r>
              <a:rPr lang="en-AU" dirty="0" smtClean="0"/>
              <a:t>Where can I get a copy of </a:t>
            </a:r>
            <a:r>
              <a:rPr lang="en-AU" dirty="0" smtClean="0">
                <a:hlinkClick r:id="rId3"/>
              </a:rPr>
              <a:t>A Decade </a:t>
            </a:r>
            <a:r>
              <a:rPr lang="en-AU" dirty="0">
                <a:hlinkClick r:id="rId3"/>
              </a:rPr>
              <a:t>of </a:t>
            </a:r>
            <a:r>
              <a:rPr lang="en-AU" dirty="0" smtClean="0">
                <a:hlinkClick r:id="rId3"/>
              </a:rPr>
              <a:t>Data</a:t>
            </a:r>
            <a:r>
              <a:rPr lang="en-AU" dirty="0" smtClean="0"/>
              <a:t>?</a:t>
            </a:r>
            <a:br>
              <a:rPr lang="en-AU" dirty="0" smtClean="0"/>
            </a:b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104" y="1978157"/>
            <a:ext cx="2672021" cy="3746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635" y="6112829"/>
            <a:ext cx="11351491" cy="584775"/>
          </a:xfrm>
          <a:prstGeom prst="rect">
            <a:avLst/>
          </a:prstGeom>
          <a:solidFill>
            <a:srgbClr val="FFB9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chemeClr val="accent1"/>
                </a:solidFill>
              </a:rPr>
              <a:t>Aboriginal and Torres Strait Islander people should be aware that this </a:t>
            </a:r>
            <a:r>
              <a:rPr lang="en-AU" sz="1600" b="1" dirty="0" smtClean="0">
                <a:solidFill>
                  <a:schemeClr val="accent1"/>
                </a:solidFill>
              </a:rPr>
              <a:t>presentation includes images of people </a:t>
            </a:r>
            <a:br>
              <a:rPr lang="en-AU" sz="1600" b="1" dirty="0" smtClean="0">
                <a:solidFill>
                  <a:schemeClr val="accent1"/>
                </a:solidFill>
              </a:rPr>
            </a:br>
            <a:r>
              <a:rPr lang="en-AU" sz="1600" b="1" dirty="0" smtClean="0">
                <a:solidFill>
                  <a:schemeClr val="accent1"/>
                </a:solidFill>
              </a:rPr>
              <a:t>who may have passed away </a:t>
            </a:r>
            <a:endParaRPr lang="en-AU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29" y="0"/>
            <a:ext cx="9756742" cy="689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382" y="1399176"/>
            <a:ext cx="4599709" cy="472037"/>
          </a:xfrm>
        </p:spPr>
        <p:txBody>
          <a:bodyPr/>
          <a:lstStyle/>
          <a:p>
            <a:r>
              <a:rPr lang="en-AU" sz="2600" b="1" dirty="0">
                <a:solidFill>
                  <a:srgbClr val="FAA41A"/>
                </a:solidFill>
                <a:latin typeface="+mn-lt"/>
              </a:rPr>
              <a:t>Governance of the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7382" y="2078182"/>
            <a:ext cx="7730836" cy="4187251"/>
          </a:xfrm>
        </p:spPr>
        <p:txBody>
          <a:bodyPr/>
          <a:lstStyle/>
          <a:p>
            <a:r>
              <a:rPr lang="en-AU" dirty="0" smtClean="0"/>
              <a:t>The LSIC study design is guided </a:t>
            </a:r>
            <a:r>
              <a:rPr lang="en-AU" dirty="0"/>
              <a:t>by a Steering Committee </a:t>
            </a:r>
            <a:r>
              <a:rPr lang="en-AU" dirty="0" smtClean="0"/>
              <a:t>with a </a:t>
            </a:r>
            <a:r>
              <a:rPr lang="en-AU" dirty="0"/>
              <a:t>majority </a:t>
            </a:r>
            <a:r>
              <a:rPr lang="en-AU" dirty="0" smtClean="0"/>
              <a:t>of Indigenous members</a:t>
            </a:r>
            <a:endParaRPr lang="en-AU" dirty="0"/>
          </a:p>
          <a:p>
            <a:r>
              <a:rPr lang="en-AU" dirty="0" smtClean="0"/>
              <a:t>Advice is also sought through content design groups with primarily Aboriginal leadership, community elders and participants</a:t>
            </a:r>
          </a:p>
          <a:p>
            <a:r>
              <a:rPr lang="en-AU" dirty="0" smtClean="0"/>
              <a:t>Ethical clearance sought through the AIATSIS Ethics committee and jurisdictional committees</a:t>
            </a:r>
          </a:p>
          <a:p>
            <a:r>
              <a:rPr lang="en-AU" dirty="0" smtClean="0"/>
              <a:t>Managed </a:t>
            </a:r>
            <a:r>
              <a:rPr lang="en-AU" dirty="0"/>
              <a:t>by </a:t>
            </a:r>
            <a:r>
              <a:rPr lang="en-AU" dirty="0" smtClean="0"/>
              <a:t>the </a:t>
            </a:r>
            <a:r>
              <a:rPr lang="en-AU" dirty="0"/>
              <a:t>National Centre for Longitudinal Data </a:t>
            </a:r>
            <a:r>
              <a:rPr lang="en-AU" dirty="0" smtClean="0"/>
              <a:t>in DSS</a:t>
            </a: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357">
            <a:off x="206963" y="1863125"/>
            <a:ext cx="2623897" cy="38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1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1102580"/>
            <a:ext cx="2700867" cy="451760"/>
          </a:xfrm>
        </p:spPr>
        <p:txBody>
          <a:bodyPr/>
          <a:lstStyle/>
          <a:p>
            <a:r>
              <a:rPr lang="en-AU" sz="2600" b="1" dirty="0">
                <a:solidFill>
                  <a:srgbClr val="FAA41A"/>
                </a:solidFill>
                <a:latin typeface="+mn-lt"/>
              </a:rPr>
              <a:t>LSIC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6" y="1645466"/>
            <a:ext cx="4969164" cy="1477297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A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LSIC is one of the largest studies</a:t>
            </a:r>
            <a:b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Indigenous children 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worldwide </a:t>
            </a:r>
            <a: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follows Aboriginal &amp; Torres Strait Islander </a:t>
            </a:r>
            <a:b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and 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carers over time. </a:t>
            </a:r>
            <a:endParaRPr lang="en-AU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900" indent="0">
              <a:lnSpc>
                <a:spcPct val="90000"/>
              </a:lnSpc>
              <a:spcAft>
                <a:spcPts val="1000"/>
              </a:spcAft>
              <a:buNone/>
            </a:pPr>
            <a:endParaRPr lang="en-AU" sz="100" b="1" dirty="0"/>
          </a:p>
          <a:p>
            <a:pPr marL="342900" indent="-252000">
              <a:lnSpc>
                <a:spcPct val="90000"/>
              </a:lnSpc>
              <a:spcBef>
                <a:spcPts val="1800"/>
              </a:spcBef>
            </a:pPr>
            <a:endParaRPr lang="en-AU" dirty="0" smtClean="0"/>
          </a:p>
          <a:p>
            <a:pPr marL="342900" indent="-252000">
              <a:lnSpc>
                <a:spcPct val="90000"/>
              </a:lnSpc>
              <a:spcBef>
                <a:spcPts val="1800"/>
              </a:spcBef>
            </a:pPr>
            <a:endParaRPr lang="en-AU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43345" y="3228678"/>
            <a:ext cx="506152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Who: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+mn-lt"/>
              </a:rPr>
              <a:t>DSS employs full time Aboriginal and </a:t>
            </a:r>
            <a:br>
              <a:rPr lang="en-AU" sz="2000" dirty="0">
                <a:solidFill>
                  <a:prstClr val="black"/>
                </a:solidFill>
                <a:latin typeface="+mn-lt"/>
              </a:rPr>
            </a:br>
            <a:r>
              <a:rPr lang="en-AU" sz="2000" dirty="0">
                <a:solidFill>
                  <a:prstClr val="black"/>
                </a:solidFill>
                <a:latin typeface="+mn-lt"/>
              </a:rPr>
              <a:t>Torres Strait Islander people to conduct annual interviews.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+mn-lt"/>
              </a:rPr>
              <a:t>Nearly 1,700 families from remote, regional and urban Australia were in the first LSIC survey in 2008.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+mn-lt"/>
              </a:rPr>
              <a:t>There are still more than 1,500 families involved in the </a:t>
            </a:r>
            <a:r>
              <a:rPr lang="en-AU" sz="2000" dirty="0" smtClean="0">
                <a:solidFill>
                  <a:prstClr val="black"/>
                </a:solidFill>
                <a:latin typeface="+mn-lt"/>
              </a:rPr>
              <a:t>study</a:t>
            </a:r>
            <a:endParaRPr lang="en-AU" sz="20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43339" y="1964613"/>
            <a:ext cx="5969951" cy="3640696"/>
            <a:chOff x="5843339" y="1352166"/>
            <a:chExt cx="5969951" cy="36406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3339" y="1352166"/>
              <a:ext cx="5969951" cy="3118234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6507633" y="4470400"/>
              <a:ext cx="4836102" cy="522462"/>
            </a:xfrm>
            <a:prstGeom prst="rect">
              <a:avLst/>
            </a:prstGeom>
          </p:spPr>
          <p:txBody>
            <a:bodyPr/>
            <a:lstStyle>
              <a:lvl1pPr marL="266700" indent="-266700" algn="l" defTabSz="914400" rtl="0" eaLnBrk="1" latinLnBrk="0" hangingPunct="1">
                <a:lnSpc>
                  <a:spcPct val="11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1338" indent="-274638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8038" indent="-274638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4738" indent="-2667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39850" indent="-265113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A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Pictured above: 2021 LSIC RAOs</a:t>
              </a:r>
            </a:p>
            <a:p>
              <a:pPr marL="0" indent="0" algn="ctr" fontAlgn="auto"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90900" indent="0" fontAlgn="auto">
                <a:lnSpc>
                  <a:spcPct val="90000"/>
                </a:lnSpc>
                <a:spcAft>
                  <a:spcPts val="1000"/>
                </a:spcAft>
                <a:buFont typeface="Arial" panose="020B0604020202020204" pitchFamily="34" charset="0"/>
                <a:buNone/>
              </a:pPr>
              <a:endParaRPr lang="en-AU" sz="100" b="1" dirty="0" smtClean="0"/>
            </a:p>
            <a:p>
              <a:pPr marL="342900" indent="-252000" fontAlgn="auto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</a:pPr>
              <a:endParaRPr lang="en-AU" dirty="0" smtClean="0"/>
            </a:p>
            <a:p>
              <a:pPr marL="342900" indent="-252000" fontAlgn="auto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</a:pPr>
              <a:endParaRPr lang="en-AU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92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53" y="1071705"/>
            <a:ext cx="2700867" cy="451760"/>
          </a:xfrm>
        </p:spPr>
        <p:txBody>
          <a:bodyPr/>
          <a:lstStyle/>
          <a:p>
            <a:r>
              <a:rPr lang="en-AU" sz="2600" b="1" dirty="0">
                <a:solidFill>
                  <a:srgbClr val="FAA41A"/>
                </a:solidFill>
                <a:latin typeface="+mn-lt"/>
              </a:rPr>
              <a:t>LSIC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53" y="1361960"/>
            <a:ext cx="9757004" cy="4616190"/>
          </a:xfrm>
        </p:spPr>
        <p:txBody>
          <a:bodyPr/>
          <a:lstStyle/>
          <a:p>
            <a:pPr marL="90900" indent="0">
              <a:lnSpc>
                <a:spcPct val="90000"/>
              </a:lnSpc>
              <a:spcAft>
                <a:spcPts val="1000"/>
              </a:spcAft>
              <a:buNone/>
            </a:pPr>
            <a:endParaRPr lang="en-AU" sz="100" b="1" dirty="0"/>
          </a:p>
          <a:p>
            <a:pPr marL="9090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en-AU" b="1" dirty="0" smtClean="0"/>
              <a:t>When: 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Consultation, trials and </a:t>
            </a:r>
            <a: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pilots 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2004-2007. </a:t>
            </a:r>
            <a: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</a:t>
            </a:r>
            <a:r>
              <a:rPr lang="en-A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collection from 2008. </a:t>
            </a:r>
            <a:endParaRPr lang="en-AU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90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en-A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en-AU" b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AU" dirty="0"/>
              <a:t>To explore how early childhood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affects later </a:t>
            </a:r>
            <a:r>
              <a:rPr lang="en-AU" dirty="0"/>
              <a:t>life outcomes for </a:t>
            </a:r>
            <a:r>
              <a:rPr lang="en-AU" dirty="0" smtClean="0"/>
              <a:t>Aboriginal </a:t>
            </a:r>
            <a:br>
              <a:rPr lang="en-AU" dirty="0" smtClean="0"/>
            </a:br>
            <a:r>
              <a:rPr lang="en-AU" dirty="0" smtClean="0"/>
              <a:t>and Torres </a:t>
            </a:r>
            <a:r>
              <a:rPr lang="en-AU" dirty="0"/>
              <a:t>Strait Islander </a:t>
            </a:r>
            <a:r>
              <a:rPr lang="en-AU" dirty="0" smtClean="0"/>
              <a:t>children </a:t>
            </a:r>
            <a:br>
              <a:rPr lang="en-AU" dirty="0" smtClean="0"/>
            </a:br>
            <a:r>
              <a:rPr lang="en-AU" dirty="0" smtClean="0"/>
              <a:t>and find </a:t>
            </a:r>
            <a:r>
              <a:rPr lang="en-AU" dirty="0"/>
              <a:t>out what helps </a:t>
            </a:r>
            <a:r>
              <a:rPr lang="en-AU" dirty="0" smtClean="0"/>
              <a:t>children </a:t>
            </a:r>
            <a:br>
              <a:rPr lang="en-AU" dirty="0" smtClean="0"/>
            </a:br>
            <a:r>
              <a:rPr lang="en-AU" dirty="0" smtClean="0"/>
              <a:t>to</a:t>
            </a:r>
            <a:r>
              <a:rPr lang="en-AU" dirty="0"/>
              <a:t> </a:t>
            </a:r>
            <a:r>
              <a:rPr lang="en-AU" dirty="0" smtClean="0"/>
              <a:t>grow </a:t>
            </a:r>
            <a:r>
              <a:rPr lang="en-AU" dirty="0"/>
              <a:t>up strong.</a:t>
            </a:r>
          </a:p>
          <a:p>
            <a:pPr marL="90900" indent="0">
              <a:lnSpc>
                <a:spcPct val="90000"/>
              </a:lnSpc>
              <a:spcAft>
                <a:spcPts val="1000"/>
              </a:spcAft>
              <a:buNone/>
            </a:pPr>
            <a:endParaRPr lang="en-AU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252000">
              <a:lnSpc>
                <a:spcPct val="90000"/>
              </a:lnSpc>
              <a:spcBef>
                <a:spcPts val="1800"/>
              </a:spcBef>
            </a:pPr>
            <a:endParaRPr lang="en-AU" dirty="0" smtClean="0"/>
          </a:p>
          <a:p>
            <a:pPr marL="342900" indent="-252000">
              <a:lnSpc>
                <a:spcPct val="90000"/>
              </a:lnSpc>
              <a:spcBef>
                <a:spcPts val="1800"/>
              </a:spcBef>
            </a:pPr>
            <a:endParaRPr lang="en-AU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974" r="15740"/>
          <a:stretch/>
        </p:blipFill>
        <p:spPr>
          <a:xfrm>
            <a:off x="3035203" y="4010538"/>
            <a:ext cx="1281453" cy="1331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82" y="4779105"/>
            <a:ext cx="1356091" cy="10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86" y="3478127"/>
            <a:ext cx="1096083" cy="119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66" y="2852763"/>
            <a:ext cx="948465" cy="128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74" y="2090921"/>
            <a:ext cx="1044472" cy="12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267" y="1294177"/>
            <a:ext cx="94846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93" y="2779648"/>
            <a:ext cx="1105257" cy="135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4921" y="2077854"/>
            <a:ext cx="1214324" cy="1247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1651" y="4779105"/>
            <a:ext cx="59919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+mn-lt"/>
              </a:rPr>
              <a:t>What: </a:t>
            </a:r>
            <a:r>
              <a:rPr lang="en-AU" sz="2000" dirty="0">
                <a:latin typeface="+mn-lt"/>
                <a:ea typeface="+mn-ea"/>
                <a:cs typeface="+mn-cs"/>
              </a:rPr>
              <a:t>The study collects information about </a:t>
            </a:r>
            <a:br>
              <a:rPr lang="en-AU" sz="2000" dirty="0">
                <a:latin typeface="+mn-lt"/>
                <a:ea typeface="+mn-ea"/>
                <a:cs typeface="+mn-cs"/>
              </a:rPr>
            </a:br>
            <a:r>
              <a:rPr lang="en-AU" sz="2000" dirty="0">
                <a:latin typeface="+mn-lt"/>
                <a:ea typeface="+mn-ea"/>
                <a:cs typeface="+mn-cs"/>
              </a:rPr>
              <a:t>family relationships, child and parent education, strengths, health, culture, community, racism, life events, identity, contact with the justice system, employment, financial hardship, aspirations…</a:t>
            </a:r>
            <a:br>
              <a:rPr lang="en-AU" sz="2000" dirty="0">
                <a:latin typeface="+mn-lt"/>
                <a:ea typeface="+mn-ea"/>
                <a:cs typeface="+mn-cs"/>
              </a:rPr>
            </a:br>
            <a:endParaRPr lang="en-AU" sz="2000" dirty="0"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984564" y="6574421"/>
            <a:ext cx="9170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n-lt"/>
              </a:rPr>
              <a:t>Note: The pictures in this presentation are of LSIC kids and are shown with parent or carer permission</a:t>
            </a:r>
          </a:p>
          <a:p>
            <a:endParaRPr lang="en-A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3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5" y="1108886"/>
            <a:ext cx="2923240" cy="6250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2600" b="1" dirty="0">
                <a:solidFill>
                  <a:srgbClr val="FAA41A"/>
                </a:solidFill>
                <a:latin typeface="Arial"/>
                <a:ea typeface="+mn-ea"/>
                <a:cs typeface="+mn-cs"/>
              </a:rPr>
              <a:t>LSIC Overview</a:t>
            </a:r>
            <a:r>
              <a:rPr lang="en-AU" sz="2600" b="1" dirty="0">
                <a:solidFill>
                  <a:srgbClr val="FF6600"/>
                </a:solidFill>
                <a:latin typeface="Arial"/>
                <a:ea typeface="+mn-ea"/>
                <a:cs typeface="+mn-cs"/>
              </a:rPr>
              <a:t/>
            </a:r>
            <a:br>
              <a:rPr lang="en-AU" sz="2600" b="1" dirty="0">
                <a:solidFill>
                  <a:srgbClr val="FF6600"/>
                </a:solidFill>
                <a:latin typeface="Arial"/>
                <a:ea typeface="+mn-ea"/>
                <a:cs typeface="+mn-cs"/>
              </a:rPr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2928" y="1530293"/>
            <a:ext cx="8012430" cy="720090"/>
          </a:xfrm>
        </p:spPr>
        <p:txBody>
          <a:bodyPr/>
          <a:lstStyle/>
          <a:p>
            <a:pPr marL="0" indent="0">
              <a:buNone/>
            </a:pPr>
            <a:r>
              <a:rPr lang="en-AU" b="1" dirty="0">
                <a:solidFill>
                  <a:srgbClr val="FAA41A"/>
                </a:solidFill>
              </a:rPr>
              <a:t>Two groups: </a:t>
            </a:r>
            <a:r>
              <a:rPr lang="en-AU" dirty="0"/>
              <a:t>in 2008 B cohort were 0-1 years </a:t>
            </a:r>
            <a:r>
              <a:rPr lang="en-AU" dirty="0" smtClean="0"/>
              <a:t>old  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	    </a:t>
            </a:r>
            <a:r>
              <a:rPr lang="en-AU" dirty="0" smtClean="0"/>
              <a:t>	         K </a:t>
            </a:r>
            <a:r>
              <a:rPr lang="en-AU" dirty="0"/>
              <a:t>cohort were 3-4 years old</a:t>
            </a:r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47" y="1928898"/>
            <a:ext cx="1605934" cy="1642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17" y="4691231"/>
            <a:ext cx="1727363" cy="1295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2928" y="2438401"/>
            <a:ext cx="597015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n-lt"/>
              </a:rPr>
              <a:t>11 waves of </a:t>
            </a:r>
            <a:r>
              <a:rPr lang="en-AU" sz="2000" dirty="0" err="1">
                <a:solidFill>
                  <a:prstClr val="black"/>
                </a:solidFill>
                <a:latin typeface="+mn-lt"/>
              </a:rPr>
              <a:t>confidentialised</a:t>
            </a:r>
            <a:r>
              <a:rPr lang="en-AU" sz="2000" dirty="0">
                <a:solidFill>
                  <a:prstClr val="black"/>
                </a:solidFill>
                <a:latin typeface="+mn-lt"/>
              </a:rPr>
              <a:t> data are available via the Australian Data Archive at ANU, including: </a:t>
            </a:r>
          </a:p>
          <a:p>
            <a:pPr marL="800100" lvl="1" indent="-342900" defTabSz="914400" fontAlgn="auto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+mn-lt"/>
              </a:rPr>
              <a:t>NAPLAN, </a:t>
            </a:r>
            <a:r>
              <a:rPr lang="en-US" sz="2000" dirty="0" err="1">
                <a:latin typeface="+mn-lt"/>
              </a:rPr>
              <a:t>MySchool</a:t>
            </a:r>
            <a:r>
              <a:rPr lang="en-US" sz="2000" dirty="0">
                <a:latin typeface="+mn-lt"/>
              </a:rPr>
              <a:t> and Australian Early Development Census linked data</a:t>
            </a:r>
            <a:endParaRPr lang="en-AU" sz="2000" dirty="0">
              <a:solidFill>
                <a:prstClr val="black"/>
              </a:solidFill>
              <a:latin typeface="+mn-lt"/>
            </a:endParaRPr>
          </a:p>
          <a:p>
            <a:pPr marL="342900" indent="-342900" defTabSz="9144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n-lt"/>
              </a:rPr>
              <a:t>Wave 12 data will be released later this year (with all previous waves)</a:t>
            </a:r>
          </a:p>
          <a:p>
            <a:pPr marL="342900" indent="-342900" defTabSz="9144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n-lt"/>
              </a:rPr>
              <a:t>Nearly 200 researchers in universities and government are using LSIC data in fields such as epidemiology, economics, education and social research </a:t>
            </a:r>
            <a:endParaRPr lang="en-AU" sz="2000" dirty="0">
              <a:latin typeface="+mn-lt"/>
            </a:endParaRPr>
          </a:p>
          <a:p>
            <a:pPr>
              <a:spcAft>
                <a:spcPts val="600"/>
              </a:spcAft>
            </a:pP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96" y="1928898"/>
            <a:ext cx="1150484" cy="164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158" y="3489509"/>
            <a:ext cx="1209064" cy="14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38" y="1041629"/>
            <a:ext cx="4790447" cy="938923"/>
          </a:xfrm>
        </p:spPr>
        <p:txBody>
          <a:bodyPr/>
          <a:lstStyle/>
          <a:p>
            <a:r>
              <a:rPr lang="en-AU" sz="2600" b="1" dirty="0">
                <a:solidFill>
                  <a:srgbClr val="FAA41A"/>
                </a:solidFill>
                <a:latin typeface="+mn-lt"/>
              </a:rPr>
              <a:t>Sample characteristics</a:t>
            </a:r>
            <a:br>
              <a:rPr lang="en-AU" sz="2600" b="1" dirty="0">
                <a:solidFill>
                  <a:srgbClr val="FAA41A"/>
                </a:solidFill>
                <a:latin typeface="+mn-lt"/>
              </a:rPr>
            </a:br>
            <a:r>
              <a:rPr lang="en-AU" sz="2600" b="1" dirty="0">
                <a:solidFill>
                  <a:srgbClr val="FAA41A"/>
                </a:solidFill>
                <a:latin typeface="+mn-lt"/>
              </a:rPr>
              <a:t>2008, 2009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438" y="5119898"/>
            <a:ext cx="10550385" cy="1154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000" b="1" dirty="0">
                <a:solidFill>
                  <a:srgbClr val="FFA300"/>
                </a:solidFill>
                <a:latin typeface="Arial"/>
              </a:rPr>
              <a:t>LSIC children</a:t>
            </a:r>
            <a:endParaRPr lang="en-AU" sz="2000" dirty="0">
              <a:solidFill>
                <a:srgbClr val="FFA300"/>
              </a:solidFill>
              <a:latin typeface="Arial"/>
            </a:endParaRPr>
          </a:p>
          <a:p>
            <a:pPr marL="285750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white"/>
                </a:solidFill>
                <a:latin typeface="Arial"/>
              </a:rPr>
              <a:t>LSIC Children belong to more than 80 tribal / language groups or clans</a:t>
            </a:r>
          </a:p>
          <a:p>
            <a:pPr marL="285750" indent="-285750" defTabSz="9144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white"/>
                </a:solidFill>
                <a:latin typeface="Arial"/>
              </a:rPr>
              <a:t>Over 300 children speak more than one language – many 2 or more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448438" y="1845685"/>
            <a:ext cx="65072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2000" b="1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Parent 1: </a:t>
            </a:r>
          </a:p>
          <a:p>
            <a:pPr marL="285750" indent="-285750" defTabSz="9144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75% Aboriginal</a:t>
            </a:r>
          </a:p>
          <a:p>
            <a:pPr marL="285750" indent="-285750" defTabSz="9144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4% Aboriginal &amp; Torres Strait Islander</a:t>
            </a:r>
          </a:p>
          <a:p>
            <a:pPr marL="285750" indent="-285750" defTabSz="9144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7% Torres Strait Islander</a:t>
            </a:r>
          </a:p>
          <a:p>
            <a:pPr marL="285750" indent="-285750" defTabSz="9144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15% not Indigenous</a:t>
            </a:r>
          </a:p>
          <a:p>
            <a:pPr marL="285750" indent="-285750" defTabSz="9144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27% of parent/carers speak an Indigenous </a:t>
            </a:r>
            <a:br>
              <a:rPr lang="en-AU" sz="2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n-AU" sz="2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language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200" b="1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023">
            <a:off x="6554356" y="1108679"/>
            <a:ext cx="2421687" cy="34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0189" y="1709504"/>
            <a:ext cx="1231885" cy="1328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159" y="3260350"/>
            <a:ext cx="1143925" cy="142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338" y="1270485"/>
            <a:ext cx="5713325" cy="4917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338" y="1195694"/>
            <a:ext cx="5809929" cy="4972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177" y="1270486"/>
            <a:ext cx="458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+mn-lt"/>
              </a:rPr>
              <a:t>LSIC respondents </a:t>
            </a:r>
            <a:br>
              <a:rPr lang="en-AU" sz="2400" b="1" dirty="0">
                <a:latin typeface="+mn-lt"/>
              </a:rPr>
            </a:br>
            <a:r>
              <a:rPr lang="en-AU" sz="2400" b="1" dirty="0">
                <a:latin typeface="+mn-lt"/>
              </a:rPr>
              <a:t>in wave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3879" y="1270485"/>
            <a:ext cx="31309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+mn-lt"/>
              </a:rPr>
              <a:t>LSIC respondents </a:t>
            </a:r>
            <a:br>
              <a:rPr lang="en-AU" sz="2400" b="1" dirty="0">
                <a:latin typeface="+mn-lt"/>
              </a:rPr>
            </a:br>
            <a:r>
              <a:rPr lang="en-AU" sz="2400" b="1" dirty="0">
                <a:latin typeface="+mn-lt"/>
              </a:rPr>
              <a:t>in Wave 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1778" y="1639818"/>
            <a:ext cx="4334632" cy="37310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30140" y="275666"/>
            <a:ext cx="31432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600" b="1" dirty="0">
                <a:solidFill>
                  <a:srgbClr val="FAA41A"/>
                </a:solidFill>
                <a:latin typeface="+mn-lt"/>
              </a:rPr>
              <a:t>Where do LSIC families live?</a:t>
            </a:r>
            <a:endParaRPr lang="en-AU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4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theme/theme1.xml><?xml version="1.0" encoding="utf-8"?>
<a:theme xmlns:a="http://schemas.openxmlformats.org/drawingml/2006/main" name="Plum B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SIC and PAT Maths July 2018.potx" id="{CE5BED05-510F-4DC5-B970-8E06BB5C0384}" vid="{5773C7F5-4943-462C-AB1A-E854182D6B7B}"/>
    </a:ext>
  </a:extLst>
</a:theme>
</file>

<file path=ppt/theme/theme2.xml><?xml version="1.0" encoding="utf-8"?>
<a:theme xmlns:a="http://schemas.openxmlformats.org/drawingml/2006/main" name="1_DSS PPT template_Blue">
  <a:themeElements>
    <a:clrScheme name="DS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5A70"/>
      </a:accent1>
      <a:accent2>
        <a:srgbClr val="00B0B9"/>
      </a:accent2>
      <a:accent3>
        <a:srgbClr val="A6192E"/>
      </a:accent3>
      <a:accent4>
        <a:srgbClr val="78BE20"/>
      </a:accent4>
      <a:accent5>
        <a:srgbClr val="275D38"/>
      </a:accent5>
      <a:accent6>
        <a:srgbClr val="500778"/>
      </a:accent6>
      <a:hlink>
        <a:srgbClr val="000000"/>
      </a:hlink>
      <a:folHlink>
        <a:srgbClr val="000000"/>
      </a:folHlink>
    </a:clrScheme>
    <a:fontScheme name="Stronger Relationship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LSIC and PAT Maths July 2018</Template>
  <TotalTime>6635</TotalTime>
  <Words>2157</Words>
  <Application>Microsoft Office PowerPoint</Application>
  <PresentationFormat>Widescreen</PresentationFormat>
  <Paragraphs>247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Calibri</vt:lpstr>
      <vt:lpstr>Courier New</vt:lpstr>
      <vt:lpstr>Futura Bk BT</vt:lpstr>
      <vt:lpstr>Futura Medium</vt:lpstr>
      <vt:lpstr>Geneva</vt:lpstr>
      <vt:lpstr>Georgia</vt:lpstr>
      <vt:lpstr>Gill Sans CE Bold</vt:lpstr>
      <vt:lpstr>Gill Sans MT</vt:lpstr>
      <vt:lpstr>Muli ExtraBold</vt:lpstr>
      <vt:lpstr>Muli Medium</vt:lpstr>
      <vt:lpstr>Times New Roman</vt:lpstr>
      <vt:lpstr>Plum BG</vt:lpstr>
      <vt:lpstr>1_DSS PPT template_Blue</vt:lpstr>
      <vt:lpstr>PowerPoint Presentation</vt:lpstr>
      <vt:lpstr>PowerPoint Presentation</vt:lpstr>
      <vt:lpstr>2008 and up: More than A Decade of Data </vt:lpstr>
      <vt:lpstr>Governance of the Study</vt:lpstr>
      <vt:lpstr>LSIC Overview</vt:lpstr>
      <vt:lpstr>LSIC Overview</vt:lpstr>
      <vt:lpstr>LSIC Overview </vt:lpstr>
      <vt:lpstr>Sample characteristics 2008, 2009</vt:lpstr>
      <vt:lpstr>PowerPoint Presentation</vt:lpstr>
      <vt:lpstr>Retention  </vt:lpstr>
      <vt:lpstr>Re-interview rates</vt:lpstr>
      <vt:lpstr>PowerPoint Presentation</vt:lpstr>
      <vt:lpstr>PowerPoint Presentation</vt:lpstr>
      <vt:lpstr>Highlights from the report</vt:lpstr>
      <vt:lpstr>Highlights: computers, internet, mobile phones</vt:lpstr>
      <vt:lpstr>Highlights: housing changes</vt:lpstr>
      <vt:lpstr>New racism questions  in Wave 10 (2017)</vt:lpstr>
      <vt:lpstr>PowerPoint Presentation</vt:lpstr>
      <vt:lpstr>Literacy and numeracy at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Spithill</dc:creator>
  <cp:lastModifiedBy>ADAMS, Kathryn</cp:lastModifiedBy>
  <cp:revision>271</cp:revision>
  <cp:lastPrinted>2018-06-13T01:56:51Z</cp:lastPrinted>
  <dcterms:created xsi:type="dcterms:W3CDTF">2018-06-12T03:16:21Z</dcterms:created>
  <dcterms:modified xsi:type="dcterms:W3CDTF">2021-05-28T05:13:33Z</dcterms:modified>
</cp:coreProperties>
</file>