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4">
  <p:sldMasterIdLst>
    <p:sldMasterId id="2147483667" r:id="rId1"/>
    <p:sldMasterId id="2147483994" r:id="rId2"/>
  </p:sldMasterIdLst>
  <p:notesMasterIdLst>
    <p:notesMasterId r:id="rId34"/>
  </p:notesMasterIdLst>
  <p:handoutMasterIdLst>
    <p:handoutMasterId r:id="rId35"/>
  </p:handoutMasterIdLst>
  <p:sldIdLst>
    <p:sldId id="366" r:id="rId3"/>
    <p:sldId id="334" r:id="rId4"/>
    <p:sldId id="335" r:id="rId5"/>
    <p:sldId id="310" r:id="rId6"/>
    <p:sldId id="294" r:id="rId7"/>
    <p:sldId id="337" r:id="rId8"/>
    <p:sldId id="333" r:id="rId9"/>
    <p:sldId id="297" r:id="rId10"/>
    <p:sldId id="303" r:id="rId11"/>
    <p:sldId id="305" r:id="rId12"/>
    <p:sldId id="355" r:id="rId13"/>
    <p:sldId id="354" r:id="rId14"/>
    <p:sldId id="312" r:id="rId15"/>
    <p:sldId id="356" r:id="rId16"/>
    <p:sldId id="357" r:id="rId17"/>
    <p:sldId id="358" r:id="rId18"/>
    <p:sldId id="359" r:id="rId19"/>
    <p:sldId id="360" r:id="rId20"/>
    <p:sldId id="327" r:id="rId21"/>
    <p:sldId id="361" r:id="rId22"/>
    <p:sldId id="362" r:id="rId23"/>
    <p:sldId id="363" r:id="rId24"/>
    <p:sldId id="364" r:id="rId25"/>
    <p:sldId id="365" r:id="rId26"/>
    <p:sldId id="340" r:id="rId27"/>
    <p:sldId id="350" r:id="rId28"/>
    <p:sldId id="351" r:id="rId29"/>
    <p:sldId id="352" r:id="rId30"/>
    <p:sldId id="325" r:id="rId31"/>
    <p:sldId id="368" r:id="rId32"/>
    <p:sldId id="367" r:id="rId33"/>
  </p:sldIdLst>
  <p:sldSz cx="12192000" cy="6858000"/>
  <p:notesSz cx="6797675" cy="9926638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Geneva" charset="0"/>
        <a:cs typeface="Geneva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A41A"/>
    <a:srgbClr val="FF9900"/>
    <a:srgbClr val="FFB953"/>
    <a:srgbClr val="FF6600"/>
    <a:srgbClr val="D60093"/>
    <a:srgbClr val="FF3399"/>
    <a:srgbClr val="842F91"/>
    <a:srgbClr val="592C5F"/>
    <a:srgbClr val="663366"/>
    <a:srgbClr val="33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51363" autoAdjust="0"/>
  </p:normalViewPr>
  <p:slideViewPr>
    <p:cSldViewPr snapToGrid="0" snapToObjects="1">
      <p:cViewPr varScale="1">
        <p:scale>
          <a:sx n="59" d="100"/>
          <a:sy n="59" d="100"/>
        </p:scale>
        <p:origin x="2496" y="6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801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399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INFNAS002N\stata_data\LSICUnconfidentialisedWorking\LSIC%20design\Wave%2015\Steering%20Committee\Data%20tables%20for%20Agenda%20item%207.%205%20May%202021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PRINFNAS002N\stata_data\LSICUnconfidentialisedWorking\LSIC%20presentations%20and%20abstracts\Altered%20graphs%20for%20AIATSIS%20presentation%20(Nic)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81129784150117"/>
          <c:y val="3.5190363109373235E-2"/>
          <c:w val="0.84600243098755201"/>
          <c:h val="0.76093194872380099"/>
        </c:manualLayout>
      </c:layout>
      <c:lineChart>
        <c:grouping val="standard"/>
        <c:varyColors val="0"/>
        <c:ser>
          <c:idx val="0"/>
          <c:order val="0"/>
          <c:tx>
            <c:strRef>
              <c:f>'Early Waves'!$B$3</c:f>
              <c:strCache>
                <c:ptCount val="1"/>
                <c:pt idx="0">
                  <c:v>Parent 1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quare"/>
            <c:size val="20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cat>
            <c:strRef>
              <c:f>'Early Waves'!$A$4:$A$16</c:f>
              <c:strCache>
                <c:ptCount val="13"/>
                <c:pt idx="0">
                  <c:v>Wave 1 2008</c:v>
                </c:pt>
                <c:pt idx="1">
                  <c:v>Wave 2 2009</c:v>
                </c:pt>
                <c:pt idx="2">
                  <c:v>Wave 3 2010</c:v>
                </c:pt>
                <c:pt idx="3">
                  <c:v>Wave 4 2011</c:v>
                </c:pt>
                <c:pt idx="4">
                  <c:v>Wave 5 2012</c:v>
                </c:pt>
                <c:pt idx="5">
                  <c:v>Wave 6 2013</c:v>
                </c:pt>
                <c:pt idx="6">
                  <c:v>Wave 7 2014</c:v>
                </c:pt>
                <c:pt idx="7">
                  <c:v>Wave 8 2015</c:v>
                </c:pt>
                <c:pt idx="8">
                  <c:v>Wave 9 2016</c:v>
                </c:pt>
                <c:pt idx="9">
                  <c:v>Wave 10 2017</c:v>
                </c:pt>
                <c:pt idx="10">
                  <c:v>Wave 11 2018</c:v>
                </c:pt>
                <c:pt idx="11">
                  <c:v>Wave 12 2019</c:v>
                </c:pt>
                <c:pt idx="12">
                  <c:v>Wave 13 2020</c:v>
                </c:pt>
              </c:strCache>
            </c:strRef>
          </c:cat>
          <c:val>
            <c:numRef>
              <c:f>'Early Waves'!$B$4:$B$16</c:f>
              <c:numCache>
                <c:formatCode>General</c:formatCode>
                <c:ptCount val="13"/>
                <c:pt idx="0">
                  <c:v>1671</c:v>
                </c:pt>
                <c:pt idx="1">
                  <c:v>1523</c:v>
                </c:pt>
                <c:pt idx="2">
                  <c:v>1404</c:v>
                </c:pt>
                <c:pt idx="3">
                  <c:v>1283</c:v>
                </c:pt>
                <c:pt idx="4">
                  <c:v>1258</c:v>
                </c:pt>
                <c:pt idx="5">
                  <c:v>1239</c:v>
                </c:pt>
                <c:pt idx="6">
                  <c:v>1253</c:v>
                </c:pt>
                <c:pt idx="7">
                  <c:v>1255</c:v>
                </c:pt>
                <c:pt idx="8">
                  <c:v>1268</c:v>
                </c:pt>
                <c:pt idx="9">
                  <c:v>1270</c:v>
                </c:pt>
                <c:pt idx="10">
                  <c:v>1253</c:v>
                </c:pt>
                <c:pt idx="11">
                  <c:v>1205</c:v>
                </c:pt>
                <c:pt idx="12">
                  <c:v>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A0A-4C8A-880A-9D5C27C57228}"/>
            </c:ext>
          </c:extLst>
        </c:ser>
        <c:ser>
          <c:idx val="1"/>
          <c:order val="1"/>
          <c:tx>
            <c:strRef>
              <c:f>'Early Waves'!$C$3</c:f>
              <c:strCache>
                <c:ptCount val="1"/>
                <c:pt idx="0">
                  <c:v>P2/Dads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diamond"/>
            <c:size val="15"/>
            <c:spPr>
              <a:solidFill>
                <a:schemeClr val="accent3"/>
              </a:solidFill>
              <a:ln w="9525">
                <a:noFill/>
              </a:ln>
              <a:effectLst/>
            </c:spPr>
          </c:marker>
          <c:cat>
            <c:strRef>
              <c:f>'Early Waves'!$A$4:$A$16</c:f>
              <c:strCache>
                <c:ptCount val="13"/>
                <c:pt idx="0">
                  <c:v>Wave 1 2008</c:v>
                </c:pt>
                <c:pt idx="1">
                  <c:v>Wave 2 2009</c:v>
                </c:pt>
                <c:pt idx="2">
                  <c:v>Wave 3 2010</c:v>
                </c:pt>
                <c:pt idx="3">
                  <c:v>Wave 4 2011</c:v>
                </c:pt>
                <c:pt idx="4">
                  <c:v>Wave 5 2012</c:v>
                </c:pt>
                <c:pt idx="5">
                  <c:v>Wave 6 2013</c:v>
                </c:pt>
                <c:pt idx="6">
                  <c:v>Wave 7 2014</c:v>
                </c:pt>
                <c:pt idx="7">
                  <c:v>Wave 8 2015</c:v>
                </c:pt>
                <c:pt idx="8">
                  <c:v>Wave 9 2016</c:v>
                </c:pt>
                <c:pt idx="9">
                  <c:v>Wave 10 2017</c:v>
                </c:pt>
                <c:pt idx="10">
                  <c:v>Wave 11 2018</c:v>
                </c:pt>
                <c:pt idx="11">
                  <c:v>Wave 12 2019</c:v>
                </c:pt>
                <c:pt idx="12">
                  <c:v>Wave 13 2020</c:v>
                </c:pt>
              </c:strCache>
            </c:strRef>
          </c:cat>
          <c:val>
            <c:numRef>
              <c:f>'Early Waves'!$C$4:$C$16</c:f>
              <c:numCache>
                <c:formatCode>General</c:formatCode>
                <c:ptCount val="13"/>
                <c:pt idx="0">
                  <c:v>257</c:v>
                </c:pt>
                <c:pt idx="1">
                  <c:v>268</c:v>
                </c:pt>
                <c:pt idx="3">
                  <c:v>213</c:v>
                </c:pt>
                <c:pt idx="4">
                  <c:v>180</c:v>
                </c:pt>
                <c:pt idx="6">
                  <c:v>222</c:v>
                </c:pt>
                <c:pt idx="7">
                  <c:v>215</c:v>
                </c:pt>
                <c:pt idx="8">
                  <c:v>175</c:v>
                </c:pt>
                <c:pt idx="9">
                  <c:v>110</c:v>
                </c:pt>
                <c:pt idx="10">
                  <c:v>222</c:v>
                </c:pt>
                <c:pt idx="11">
                  <c:v>369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A0A-4C8A-880A-9D5C27C57228}"/>
            </c:ext>
          </c:extLst>
        </c:ser>
        <c:ser>
          <c:idx val="2"/>
          <c:order val="2"/>
          <c:tx>
            <c:strRef>
              <c:f>'Early Waves'!$D$3</c:f>
              <c:strCache>
                <c:ptCount val="1"/>
                <c:pt idx="0">
                  <c:v>SC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15"/>
            <c:spPr>
              <a:solidFill>
                <a:srgbClr val="FFC000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'Early Waves'!$A$4:$A$16</c:f>
              <c:strCache>
                <c:ptCount val="13"/>
                <c:pt idx="0">
                  <c:v>Wave 1 2008</c:v>
                </c:pt>
                <c:pt idx="1">
                  <c:v>Wave 2 2009</c:v>
                </c:pt>
                <c:pt idx="2">
                  <c:v>Wave 3 2010</c:v>
                </c:pt>
                <c:pt idx="3">
                  <c:v>Wave 4 2011</c:v>
                </c:pt>
                <c:pt idx="4">
                  <c:v>Wave 5 2012</c:v>
                </c:pt>
                <c:pt idx="5">
                  <c:v>Wave 6 2013</c:v>
                </c:pt>
                <c:pt idx="6">
                  <c:v>Wave 7 2014</c:v>
                </c:pt>
                <c:pt idx="7">
                  <c:v>Wave 8 2015</c:v>
                </c:pt>
                <c:pt idx="8">
                  <c:v>Wave 9 2016</c:v>
                </c:pt>
                <c:pt idx="9">
                  <c:v>Wave 10 2017</c:v>
                </c:pt>
                <c:pt idx="10">
                  <c:v>Wave 11 2018</c:v>
                </c:pt>
                <c:pt idx="11">
                  <c:v>Wave 12 2019</c:v>
                </c:pt>
                <c:pt idx="12">
                  <c:v>Wave 13 2020</c:v>
                </c:pt>
              </c:strCache>
            </c:strRef>
          </c:cat>
          <c:val>
            <c:numRef>
              <c:f>'Early Waves'!$D$4:$D$16</c:f>
              <c:numCache>
                <c:formatCode>General</c:formatCode>
                <c:ptCount val="13"/>
                <c:pt idx="0">
                  <c:v>1469</c:v>
                </c:pt>
                <c:pt idx="1">
                  <c:v>1472</c:v>
                </c:pt>
                <c:pt idx="2">
                  <c:v>1394</c:v>
                </c:pt>
                <c:pt idx="3">
                  <c:v>1269</c:v>
                </c:pt>
                <c:pt idx="4">
                  <c:v>1244</c:v>
                </c:pt>
                <c:pt idx="5">
                  <c:v>1241</c:v>
                </c:pt>
                <c:pt idx="6">
                  <c:v>1244</c:v>
                </c:pt>
                <c:pt idx="7">
                  <c:v>1240</c:v>
                </c:pt>
                <c:pt idx="8">
                  <c:v>1247</c:v>
                </c:pt>
                <c:pt idx="9">
                  <c:v>1254</c:v>
                </c:pt>
                <c:pt idx="10">
                  <c:v>1218</c:v>
                </c:pt>
                <c:pt idx="11">
                  <c:v>1165</c:v>
                </c:pt>
                <c:pt idx="12">
                  <c:v>711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A0A-4C8A-880A-9D5C27C57228}"/>
            </c:ext>
          </c:extLst>
        </c:ser>
        <c:ser>
          <c:idx val="3"/>
          <c:order val="3"/>
          <c:tx>
            <c:strRef>
              <c:f>'Early Waves'!$E$3</c:f>
              <c:strCache>
                <c:ptCount val="1"/>
                <c:pt idx="0">
                  <c:v>Teacher 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5"/>
            <c:spPr>
              <a:solidFill>
                <a:schemeClr val="accent1">
                  <a:lumMod val="60000"/>
                  <a:lumOff val="40000"/>
                </a:schemeClr>
              </a:solidFill>
              <a:ln w="9525">
                <a:noFill/>
              </a:ln>
              <a:effectLst/>
            </c:spPr>
          </c:marker>
          <c:cat>
            <c:strRef>
              <c:f>'Early Waves'!$A$4:$A$16</c:f>
              <c:strCache>
                <c:ptCount val="13"/>
                <c:pt idx="0">
                  <c:v>Wave 1 2008</c:v>
                </c:pt>
                <c:pt idx="1">
                  <c:v>Wave 2 2009</c:v>
                </c:pt>
                <c:pt idx="2">
                  <c:v>Wave 3 2010</c:v>
                </c:pt>
                <c:pt idx="3">
                  <c:v>Wave 4 2011</c:v>
                </c:pt>
                <c:pt idx="4">
                  <c:v>Wave 5 2012</c:v>
                </c:pt>
                <c:pt idx="5">
                  <c:v>Wave 6 2013</c:v>
                </c:pt>
                <c:pt idx="6">
                  <c:v>Wave 7 2014</c:v>
                </c:pt>
                <c:pt idx="7">
                  <c:v>Wave 8 2015</c:v>
                </c:pt>
                <c:pt idx="8">
                  <c:v>Wave 9 2016</c:v>
                </c:pt>
                <c:pt idx="9">
                  <c:v>Wave 10 2017</c:v>
                </c:pt>
                <c:pt idx="10">
                  <c:v>Wave 11 2018</c:v>
                </c:pt>
                <c:pt idx="11">
                  <c:v>Wave 12 2019</c:v>
                </c:pt>
                <c:pt idx="12">
                  <c:v>Wave 13 2020</c:v>
                </c:pt>
              </c:strCache>
            </c:strRef>
          </c:cat>
          <c:val>
            <c:numRef>
              <c:f>'Early Waves'!$E$4:$E$16</c:f>
              <c:numCache>
                <c:formatCode>General</c:formatCode>
                <c:ptCount val="13"/>
                <c:pt idx="0">
                  <c:v>44</c:v>
                </c:pt>
                <c:pt idx="1">
                  <c:v>163</c:v>
                </c:pt>
                <c:pt idx="2">
                  <c:v>326</c:v>
                </c:pt>
                <c:pt idx="3">
                  <c:v>442</c:v>
                </c:pt>
                <c:pt idx="4">
                  <c:v>473</c:v>
                </c:pt>
                <c:pt idx="5">
                  <c:v>543</c:v>
                </c:pt>
                <c:pt idx="6">
                  <c:v>549</c:v>
                </c:pt>
                <c:pt idx="7">
                  <c:v>517</c:v>
                </c:pt>
                <c:pt idx="8">
                  <c:v>583</c:v>
                </c:pt>
                <c:pt idx="9">
                  <c:v>631</c:v>
                </c:pt>
                <c:pt idx="10">
                  <c:v>519</c:v>
                </c:pt>
                <c:pt idx="11">
                  <c:v>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EA0A-4C8A-880A-9D5C27C572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9074528"/>
        <c:axId val="630895032"/>
      </c:lineChart>
      <c:catAx>
        <c:axId val="5990745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30895032"/>
        <c:crosses val="autoZero"/>
        <c:auto val="1"/>
        <c:lblAlgn val="ctr"/>
        <c:lblOffset val="100"/>
        <c:noMultiLvlLbl val="0"/>
      </c:catAx>
      <c:valAx>
        <c:axId val="6308950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AU" sz="1600" b="1"/>
                  <a:t>Number</a:t>
                </a:r>
                <a:r>
                  <a:rPr lang="en-AU" sz="1600" b="1" baseline="0"/>
                  <a:t> of completed interviews</a:t>
                </a:r>
                <a:endParaRPr lang="en-AU" sz="1600" b="1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1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99074528"/>
        <c:crosses val="autoZero"/>
        <c:crossBetween val="between"/>
      </c:valAx>
      <c:spPr>
        <a:noFill/>
        <a:ln>
          <a:solidFill>
            <a:schemeClr val="accent1"/>
          </a:solidFill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8.8030577810426752E-2"/>
          <c:y val="3.703061813980358E-2"/>
          <c:w val="0.70950748503375849"/>
          <c:h val="0.788832407647484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'sdq language'!$A$3</c:f>
              <c:strCache>
                <c:ptCount val="1"/>
                <c:pt idx="0">
                  <c:v>Average wellbeing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'sdq language'!$D$2:$E$2</c:f>
              <c:strCache>
                <c:ptCount val="2"/>
                <c:pt idx="0">
                  <c:v>English main language</c:v>
                </c:pt>
                <c:pt idx="1">
                  <c:v>Bilingual</c:v>
                </c:pt>
              </c:strCache>
            </c:strRef>
          </c:cat>
          <c:val>
            <c:numRef>
              <c:f>'sdq language'!$D$3:$E$3</c:f>
              <c:numCache>
                <c:formatCode>0.0%</c:formatCode>
                <c:ptCount val="2"/>
                <c:pt idx="0">
                  <c:v>0.66634980988593151</c:v>
                </c:pt>
                <c:pt idx="1">
                  <c:v>0.76229508196721307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70-473F-85D8-C71D1947635E}"/>
            </c:ext>
          </c:extLst>
        </c:ser>
        <c:ser>
          <c:idx val="1"/>
          <c:order val="1"/>
          <c:tx>
            <c:strRef>
              <c:f>'sdq language'!$A$4</c:f>
              <c:strCache>
                <c:ptCount val="1"/>
                <c:pt idx="0">
                  <c:v>Higher than average difficulties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'sdq language'!$D$2:$E$2</c:f>
              <c:strCache>
                <c:ptCount val="2"/>
                <c:pt idx="0">
                  <c:v>English main language</c:v>
                </c:pt>
                <c:pt idx="1">
                  <c:v>Bilingual</c:v>
                </c:pt>
              </c:strCache>
            </c:strRef>
          </c:cat>
          <c:val>
            <c:numRef>
              <c:f>'sdq language'!$D$4:$E$4</c:f>
              <c:numCache>
                <c:formatCode>0.0%</c:formatCode>
                <c:ptCount val="2"/>
                <c:pt idx="0">
                  <c:v>0.33365019011406843</c:v>
                </c:pt>
                <c:pt idx="1">
                  <c:v>0.23770491803278687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70-473F-85D8-C71D1947635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64679432"/>
        <c:axId val="664674840"/>
      </c:barChart>
      <c:catAx>
        <c:axId val="664679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4674840"/>
        <c:crossesAt val="0"/>
        <c:auto val="1"/>
        <c:lblAlgn val="ctr"/>
        <c:lblOffset val="100"/>
        <c:noMultiLvlLbl val="0"/>
      </c:catAx>
      <c:valAx>
        <c:axId val="664674840"/>
        <c:scaling>
          <c:orientation val="minMax"/>
          <c:max val="1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4679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4759364141289775"/>
          <c:y val="0.17765389811542187"/>
          <c:w val="0.25240635858710225"/>
          <c:h val="0.464171636257772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0.42199788055729931"/>
          <c:y val="0.19448098968968"/>
          <c:w val="0.55547363607259748"/>
          <c:h val="0.75089489072913207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FFC000"/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rgbClr val="FFC000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8559-49E4-B709-6ADE4DA3CF7F}"/>
              </c:ext>
            </c:extLst>
          </c:dPt>
          <c:dLbls>
            <c:dLbl>
              <c:idx val="0"/>
              <c:layout>
                <c:manualLayout>
                  <c:x val="-0.16240287102641546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559-49E4-B709-6ADE4DA3CF7F}"/>
                </c:ext>
              </c:extLst>
            </c:dLbl>
            <c:dLbl>
              <c:idx val="1"/>
              <c:layout>
                <c:manualLayout>
                  <c:x val="-0.23207803892456888"/>
                  <c:y val="4.8888324126796771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559-49E4-B709-6ADE4DA3CF7F}"/>
                </c:ext>
              </c:extLst>
            </c:dLbl>
            <c:dLbl>
              <c:idx val="2"/>
              <c:layout>
                <c:manualLayout>
                  <c:x val="-0.18073497723591647"/>
                  <c:y val="2.662673076370705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8559-49E4-B709-6ADE4DA3CF7F}"/>
                </c:ext>
              </c:extLst>
            </c:dLbl>
            <c:dLbl>
              <c:idx val="3"/>
              <c:layout>
                <c:manualLayout>
                  <c:x val="-5.1274016889136707E-2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559-49E4-B709-6ADE4DA3CF7F}"/>
                </c:ext>
              </c:extLst>
            </c:dLbl>
            <c:dLbl>
              <c:idx val="4"/>
              <c:layout>
                <c:manualLayout>
                  <c:x val="-0.24358791281134809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8559-49E4-B709-6ADE4DA3CF7F}"/>
                </c:ext>
              </c:extLst>
            </c:dLbl>
            <c:dLbl>
              <c:idx val="5"/>
              <c:layout>
                <c:manualLayout>
                  <c:x val="-0.19382933881413142"/>
                  <c:y val="2.0965929735202404E-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8559-49E4-B709-6ADE4DA3CF7F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 algn="l">
                  <a:defRPr sz="1400" b="1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'literacy regression'!$A$4:$A$9</c:f>
              <c:strCache>
                <c:ptCount val="6"/>
                <c:pt idx="0">
                  <c:v>School uses cross-curriculum priority</c:v>
                </c:pt>
                <c:pt idx="1">
                  <c:v>Child's school year level</c:v>
                </c:pt>
                <c:pt idx="2">
                  <c:v>Child's school attendance rate (10% increments)</c:v>
                </c:pt>
                <c:pt idx="3">
                  <c:v>Child has excellent or very good health</c:v>
                </c:pt>
                <c:pt idx="4">
                  <c:v>Parent has education of Year 12 or higher</c:v>
                </c:pt>
                <c:pt idx="5">
                  <c:v>Family lives in urban or inner regional area</c:v>
                </c:pt>
              </c:strCache>
            </c:strRef>
          </c:cat>
          <c:val>
            <c:numRef>
              <c:f>'literacy regression'!$B$4:$B$9</c:f>
              <c:numCache>
                <c:formatCode>General</c:formatCode>
                <c:ptCount val="6"/>
                <c:pt idx="0">
                  <c:v>0.1993993</c:v>
                </c:pt>
                <c:pt idx="1">
                  <c:v>0.25079190000000001</c:v>
                </c:pt>
                <c:pt idx="2">
                  <c:v>0.21466379999999999</c:v>
                </c:pt>
                <c:pt idx="3">
                  <c:v>4.5881400000000003E-2</c:v>
                </c:pt>
                <c:pt idx="4">
                  <c:v>0.32035390000000002</c:v>
                </c:pt>
                <c:pt idx="5">
                  <c:v>0.22991629999999999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8559-49E4-B709-6ADE4DA3CF7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664975384"/>
        <c:axId val="664975712"/>
      </c:barChart>
      <c:catAx>
        <c:axId val="66497538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cap="none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4975712"/>
        <c:crosses val="autoZero"/>
        <c:auto val="1"/>
        <c:lblAlgn val="ctr"/>
        <c:lblOffset val="100"/>
        <c:noMultiLvlLbl val="0"/>
      </c:catAx>
      <c:valAx>
        <c:axId val="664975712"/>
        <c:scaling>
          <c:orientation val="minMax"/>
          <c:max val="0.4"/>
          <c:min val="0"/>
        </c:scaling>
        <c:delete val="0"/>
        <c:axPos val="t"/>
        <c:majorGridlines>
          <c:spPr>
            <a:ln w="6350" cap="flat" cmpd="sng" algn="ctr">
              <a:solidFill>
                <a:schemeClr val="accent3"/>
              </a:solidFill>
              <a:prstDash val="solid"/>
              <a:miter lim="800000"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664975384"/>
        <c:crosses val="autoZero"/>
        <c:crossBetween val="between"/>
        <c:majorUnit val="0.1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/>
            </a:lvl1pPr>
          </a:lstStyle>
          <a:p>
            <a:fld id="{F4141347-D0D9-4D22-AEF8-CD7DCB055B82}" type="datetimeFigureOut">
              <a:rPr lang="en-AU" smtClean="0"/>
              <a:t>28/05/2021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60" cy="498055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/>
            </a:lvl1pPr>
          </a:lstStyle>
          <a:p>
            <a:fld id="{D1F09A19-BD1C-40CF-B144-C0E45A0C1A1F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655722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60" cy="498056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60" cy="498056"/>
          </a:xfrm>
          <a:prstGeom prst="rect">
            <a:avLst/>
          </a:prstGeom>
        </p:spPr>
        <p:txBody>
          <a:bodyPr vert="horz" lIns="92336" tIns="46168" rIns="92336" bIns="46168" rtlCol="0"/>
          <a:lstStyle>
            <a:lvl1pPr algn="r">
              <a:defRPr sz="1200"/>
            </a:lvl1pPr>
          </a:lstStyle>
          <a:p>
            <a:fld id="{F5437875-B68F-4D49-B4AE-15D5C011BCE9}" type="datetimeFigureOut">
              <a:rPr lang="en-AU" smtClean="0"/>
              <a:t>28/05/2021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336" tIns="46168" rIns="92336" bIns="46168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2336" tIns="46168" rIns="92336" bIns="46168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8055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8055"/>
          </a:xfrm>
          <a:prstGeom prst="rect">
            <a:avLst/>
          </a:prstGeom>
        </p:spPr>
        <p:txBody>
          <a:bodyPr vert="horz" lIns="92336" tIns="46168" rIns="92336" bIns="46168" rtlCol="0" anchor="b"/>
          <a:lstStyle>
            <a:lvl1pPr algn="r">
              <a:defRPr sz="1200"/>
            </a:lvl1pPr>
          </a:lstStyle>
          <a:p>
            <a:fld id="{4A86B6DC-C6E8-4C0E-BB91-7552B26E558C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89303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7366939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85045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74432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287362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450890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01853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/>
              <a:t>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1799013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827778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58614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0390560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dirty="0" smtClean="0">
                <a:latin typeface="+mn-lt"/>
              </a:rPr>
              <a:t> </a:t>
            </a: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878225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sz="1200" i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8152882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745456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AU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0912871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0281652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10056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1819355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26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284921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5365103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28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3042329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dirty="0" smtClean="0">
              <a:latin typeface="Futura Bk BT"/>
            </a:endParaRPr>
          </a:p>
          <a:p>
            <a:pPr eaLnBrk="1" hangingPunct="1"/>
            <a:endParaRPr lang="en-AU" dirty="0" smtClean="0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437CC4E-B01E-4A3D-AD6E-E5F823AF005B}" type="slidenum">
              <a:rPr lang="en-AU" smtClean="0"/>
              <a:t>29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9061605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898950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62238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AU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AU" baseline="0" dirty="0" smtClean="0"/>
          </a:p>
          <a:p>
            <a:pPr marL="0" indent="0">
              <a:buFont typeface="Arial" panose="020B0604020202020204" pitchFamily="34" charset="0"/>
              <a:buNone/>
            </a:pPr>
            <a:endParaRPr lang="en-AU" sz="1200" b="1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4F91A0-5B0B-4321-B2CD-795B1F6DDCB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5277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62238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AU" sz="1200" b="1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4F91A0-5B0B-4321-B2CD-795B1F6DDCB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4394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7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50996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62238" y="509588"/>
            <a:ext cx="4532312" cy="2549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AU" sz="1200" b="1" dirty="0" smtClean="0">
              <a:latin typeface="Calibri" panose="020F050202020403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E4F91A0-5B0B-4321-B2CD-795B1F6DDCB2}" type="slidenum">
              <a:rPr kumimoji="0" lang="en-A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A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7586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9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45051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22275" y="1241425"/>
            <a:ext cx="5953125" cy="33496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B6DC-C6E8-4C0E-BB91-7552B26E558C}" type="slidenum">
              <a:rPr lang="en-AU" smtClean="0"/>
              <a:t>10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586490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CER_Logo-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2247900"/>
            <a:ext cx="57404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ACER_Name-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6061075"/>
            <a:ext cx="7569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112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Caption 2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472" y="3745750"/>
            <a:ext cx="5079745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489" y="384825"/>
            <a:ext cx="6065864" cy="573358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AU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472" y="4432019"/>
            <a:ext cx="5079745" cy="168639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0517718" y="6356351"/>
            <a:ext cx="1454149" cy="365125"/>
          </a:xfrm>
        </p:spPr>
        <p:txBody>
          <a:bodyPr/>
          <a:lstStyle>
            <a:lvl1pPr>
              <a:defRPr/>
            </a:lvl1pPr>
          </a:lstStyle>
          <a:p>
            <a:fld id="{E4B545D7-1372-9141-A29A-EDCC1774B12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77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x2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690" y="1985963"/>
            <a:ext cx="10092209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4"/>
          </p:nvPr>
        </p:nvSpPr>
        <p:spPr>
          <a:xfrm>
            <a:off x="664690" y="4164965"/>
            <a:ext cx="10092209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6"/>
          </p:nvPr>
        </p:nvSpPr>
        <p:spPr>
          <a:xfrm>
            <a:off x="10517718" y="6356351"/>
            <a:ext cx="1454149" cy="365125"/>
          </a:xfrm>
        </p:spPr>
        <p:txBody>
          <a:bodyPr/>
          <a:lstStyle>
            <a:lvl1pPr>
              <a:defRPr/>
            </a:lvl1pPr>
          </a:lstStyle>
          <a:p>
            <a:fld id="{ACAD9D28-B4EF-7745-B7DC-80C9CFA1E40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354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&amp; Content x4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/>
          </a:p>
        </p:txBody>
      </p:sp>
      <p:sp>
        <p:nvSpPr>
          <p:cNvPr id="12" name="Content Placeholder 2"/>
          <p:cNvSpPr>
            <a:spLocks noGrp="1"/>
          </p:cNvSpPr>
          <p:nvPr>
            <p:ph sz="half" idx="17"/>
          </p:nvPr>
        </p:nvSpPr>
        <p:spPr>
          <a:xfrm>
            <a:off x="670561" y="1985963"/>
            <a:ext cx="4876551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14" name="Content Placeholder 2"/>
          <p:cNvSpPr>
            <a:spLocks noGrp="1"/>
          </p:cNvSpPr>
          <p:nvPr>
            <p:ph sz="half" idx="18"/>
          </p:nvPr>
        </p:nvSpPr>
        <p:spPr>
          <a:xfrm>
            <a:off x="670561" y="4164965"/>
            <a:ext cx="4876551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5880100" y="1985963"/>
            <a:ext cx="48768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6"/>
          </p:nvPr>
        </p:nvSpPr>
        <p:spPr>
          <a:xfrm>
            <a:off x="5880100" y="4169664"/>
            <a:ext cx="4876800" cy="196596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dirty="0"/>
          </a:p>
        </p:txBody>
      </p:sp>
      <p:sp>
        <p:nvSpPr>
          <p:cNvPr id="7" name="Footer Placeholder 5"/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22A6EA30-6609-BC46-9AE4-31546884DDF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58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Picture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ight Triangle 2"/>
          <p:cNvSpPr/>
          <p:nvPr userDrawn="1"/>
        </p:nvSpPr>
        <p:spPr>
          <a:xfrm>
            <a:off x="10767485" y="0"/>
            <a:ext cx="1424516" cy="1068388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effectLst/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AU" noProof="0" dirty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fld id="{A62D3CD0-3D19-744C-8965-2FEDAEDD8BB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23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2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356352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885AA-9A1D-40C4-887A-03269590BBD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867458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 without silhouette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812800" y="1371600"/>
            <a:ext cx="10668000" cy="6096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 baseline="0">
                <a:solidFill>
                  <a:srgbClr val="FAA41A"/>
                </a:solidFill>
                <a:latin typeface="Futura Medium" pitchFamily="34" charset="0"/>
              </a:defRPr>
            </a:lvl1pPr>
          </a:lstStyle>
          <a:p>
            <a:pPr lvl="0"/>
            <a:r>
              <a:rPr lang="en-AU" dirty="0" smtClean="0"/>
              <a:t>Title of slide</a:t>
            </a:r>
            <a:endParaRPr lang="en-US" dirty="0"/>
          </a:p>
        </p:txBody>
      </p:sp>
      <p:sp>
        <p:nvSpPr>
          <p:cNvPr id="8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11074401" y="6248400"/>
            <a:ext cx="730884" cy="304800"/>
          </a:xfrm>
          <a:prstGeom prst="rect">
            <a:avLst/>
          </a:prstGeom>
        </p:spPr>
        <p:txBody>
          <a:bodyPr/>
          <a:lstStyle/>
          <a:p>
            <a:fld id="{EF10AA22-7383-4F49-87C9-FE0A84CB7966}" type="slidenum">
              <a:rPr lang="en-AU" smtClean="0"/>
              <a:pPr/>
              <a:t>‹#›</a:t>
            </a:fld>
            <a:endParaRPr lang="en-AU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812800" y="2209800"/>
            <a:ext cx="10668000" cy="3505200"/>
          </a:xfrm>
          <a:prstGeom prst="rect">
            <a:avLst/>
          </a:prstGeom>
        </p:spPr>
        <p:txBody>
          <a:bodyPr/>
          <a:lstStyle>
            <a:lvl1pPr>
              <a:defRPr>
                <a:latin typeface="Futura Bk BT" pitchFamily="34" charset="0"/>
              </a:defRPr>
            </a:lvl1pPr>
            <a:lvl2pPr>
              <a:defRPr>
                <a:latin typeface="Futura Bk BT" pitchFamily="34" charset="0"/>
              </a:defRPr>
            </a:lvl2pPr>
            <a:lvl3pPr>
              <a:defRPr>
                <a:latin typeface="Futura Bk BT" pitchFamily="34" charset="0"/>
              </a:defRPr>
            </a:lvl3pPr>
            <a:lvl4pPr>
              <a:defRPr>
                <a:latin typeface="Futura Bk BT" pitchFamily="34" charset="0"/>
              </a:defRPr>
            </a:lvl4pPr>
            <a:lvl5pPr>
              <a:defRPr>
                <a:latin typeface="Futura Bk BT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3208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297185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CER_LogoSmall-White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9351" y="6045201"/>
            <a:ext cx="1957916" cy="68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ACER_Name-Whit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18" y="6324600"/>
            <a:ext cx="6239933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95832" y="1605582"/>
            <a:ext cx="10363200" cy="14700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09920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1978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Content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 bwMode="auto">
          <a:xfrm>
            <a:off x="448733" y="123825"/>
            <a:ext cx="9804400" cy="11430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/>
          <a:p>
            <a:pPr lvl="0"/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2"/>
          </p:nvPr>
        </p:nvSpPr>
        <p:spPr>
          <a:xfrm>
            <a:off x="448733" y="1647734"/>
            <a:ext cx="9804400" cy="4525963"/>
          </a:xfrm>
        </p:spPr>
        <p:txBody>
          <a:bodyPr/>
          <a:lstStyle/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3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xfrm>
            <a:off x="10479618" y="6356351"/>
            <a:ext cx="1528233" cy="365125"/>
          </a:xfrm>
        </p:spPr>
        <p:txBody>
          <a:bodyPr/>
          <a:lstStyle>
            <a:lvl1pPr>
              <a:defRPr/>
            </a:lvl1pPr>
          </a:lstStyle>
          <a:p>
            <a:fld id="{76F1E231-B113-AF48-8B91-637DA1F6099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36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48487" y="1600202"/>
            <a:ext cx="4661304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35791" y="1600202"/>
            <a:ext cx="4817996" cy="4525963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0545234" y="6356351"/>
            <a:ext cx="1445684" cy="365125"/>
          </a:xfrm>
        </p:spPr>
        <p:txBody>
          <a:bodyPr/>
          <a:lstStyle>
            <a:lvl1pPr>
              <a:defRPr/>
            </a:lvl1pPr>
          </a:lstStyle>
          <a:p>
            <a:fld id="{C43B7F0C-C59E-E94F-A9A3-6C87CE766D1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05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484" y="1535114"/>
            <a:ext cx="4745147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490" y="2174875"/>
            <a:ext cx="4745145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35546" y="1535114"/>
            <a:ext cx="4818241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5546" y="2174875"/>
            <a:ext cx="4818241" cy="395128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 dirty="0"/>
          </a:p>
        </p:txBody>
      </p:sp>
      <p:sp>
        <p:nvSpPr>
          <p:cNvPr id="7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10426700" y="6356351"/>
            <a:ext cx="1432984" cy="365125"/>
          </a:xfrm>
        </p:spPr>
        <p:txBody>
          <a:bodyPr/>
          <a:lstStyle>
            <a:lvl1pPr>
              <a:defRPr/>
            </a:lvl1pPr>
          </a:lstStyle>
          <a:p>
            <a:fld id="{51F5EA0C-EAF7-D64F-98AC-7F7649ECE7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50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Footer Placeholder 3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4"/>
          <p:cNvSpPr>
            <a:spLocks noGrp="1"/>
          </p:cNvSpPr>
          <p:nvPr>
            <p:ph type="sldNum" sz="quarter" idx="11"/>
          </p:nvPr>
        </p:nvSpPr>
        <p:spPr>
          <a:xfrm>
            <a:off x="10513484" y="6356351"/>
            <a:ext cx="1422400" cy="365125"/>
          </a:xfrm>
        </p:spPr>
        <p:txBody>
          <a:bodyPr/>
          <a:lstStyle>
            <a:lvl1pPr>
              <a:defRPr/>
            </a:lvl1pPr>
          </a:lstStyle>
          <a:p>
            <a:fld id="{7396769A-0749-164D-83E7-C16584863118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47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3"/>
          <p:cNvSpPr>
            <a:spLocks noGrp="1"/>
          </p:cNvSpPr>
          <p:nvPr>
            <p:ph type="sldNum" sz="quarter" idx="11"/>
          </p:nvPr>
        </p:nvSpPr>
        <p:spPr>
          <a:xfrm>
            <a:off x="10521952" y="6356351"/>
            <a:ext cx="1441449" cy="365125"/>
          </a:xfrm>
        </p:spPr>
        <p:txBody>
          <a:bodyPr/>
          <a:lstStyle>
            <a:lvl1pPr>
              <a:defRPr/>
            </a:lvl1pPr>
          </a:lstStyle>
          <a:p>
            <a:fld id="{AF6C5EED-E785-F442-B5E4-4CA5A69D0A2E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29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itle &amp; Content Side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721007"/>
            <a:ext cx="5661411" cy="4405157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dirty="0" smtClean="0"/>
              <a:t>Click to edit Master text styles</a:t>
            </a:r>
          </a:p>
          <a:p>
            <a:pPr lvl="1"/>
            <a:r>
              <a:rPr lang="en-AU" dirty="0" smtClean="0"/>
              <a:t>Second level</a:t>
            </a:r>
          </a:p>
          <a:p>
            <a:pPr lvl="2"/>
            <a:r>
              <a:rPr lang="en-AU" dirty="0" smtClean="0"/>
              <a:t>Third level</a:t>
            </a:r>
          </a:p>
          <a:p>
            <a:pPr lvl="3"/>
            <a:r>
              <a:rPr lang="en-AU" dirty="0" smtClean="0"/>
              <a:t>Fourth level</a:t>
            </a:r>
          </a:p>
          <a:p>
            <a:pPr lvl="4"/>
            <a:r>
              <a:rPr lang="en-AU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609600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8737600" y="6356351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fld id="{73A38F38-51B2-3E49-90C3-0555DC30FD8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439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Caption 1-Plu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490" y="4572653"/>
            <a:ext cx="9789665" cy="566739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8490" y="384825"/>
            <a:ext cx="9789665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AU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8490" y="5139391"/>
            <a:ext cx="9789665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0"/>
          </p:nvPr>
        </p:nvSpPr>
        <p:spPr>
          <a:xfrm>
            <a:off x="448733" y="6356351"/>
            <a:ext cx="3860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1"/>
          </p:nvPr>
        </p:nvSpPr>
        <p:spPr>
          <a:xfrm>
            <a:off x="10517718" y="6356351"/>
            <a:ext cx="1454149" cy="365125"/>
          </a:xfrm>
        </p:spPr>
        <p:txBody>
          <a:bodyPr/>
          <a:lstStyle>
            <a:lvl1pPr>
              <a:defRPr/>
            </a:lvl1pPr>
          </a:lstStyle>
          <a:p>
            <a:fld id="{0B12B8F2-1BB2-D54C-B6F6-81B960069A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45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>
            <a:spLocks noChangeArrowheads="1"/>
          </p:cNvSpPr>
          <p:nvPr userDrawn="1"/>
        </p:nvSpPr>
        <p:spPr bwMode="auto">
          <a:xfrm>
            <a:off x="1" y="0"/>
            <a:ext cx="12198351" cy="6858000"/>
          </a:xfrm>
          <a:prstGeom prst="rect">
            <a:avLst/>
          </a:prstGeom>
          <a:solidFill>
            <a:srgbClr val="330033"/>
          </a:solidFill>
          <a:ln w="9525">
            <a:noFill/>
            <a:miter lim="800000"/>
            <a:headEnd/>
            <a:tailEnd/>
          </a:ln>
          <a:effectLst>
            <a:outerShdw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48733" y="123825"/>
            <a:ext cx="9804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AU" dirty="0"/>
              <a:t>Click to edit Master title style</a:t>
            </a:r>
            <a:endParaRPr lang="en-US" dirty="0"/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48733" y="1600201"/>
            <a:ext cx="9804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9" name="Slide Number Placeholder 15"/>
          <p:cNvSpPr>
            <a:spLocks noGrp="1"/>
          </p:cNvSpPr>
          <p:nvPr>
            <p:ph type="sldNum" sz="quarter" idx="4"/>
          </p:nvPr>
        </p:nvSpPr>
        <p:spPr>
          <a:xfrm>
            <a:off x="10386484" y="6356351"/>
            <a:ext cx="1564216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latin typeface="Gill Sans MT" charset="0"/>
              </a:defRPr>
            </a:lvl1pPr>
          </a:lstStyle>
          <a:p>
            <a:fld id="{CD690D1C-3132-D248-A407-86CEAB5AB553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448733" y="6354764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Gill Sans MT" pitchFamily="34" charset="0"/>
                <a:ea typeface="+mn-ea"/>
                <a:cs typeface="Gill Sans MT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ight Triangle 10"/>
          <p:cNvSpPr/>
          <p:nvPr userDrawn="1"/>
        </p:nvSpPr>
        <p:spPr>
          <a:xfrm>
            <a:off x="10759018" y="0"/>
            <a:ext cx="1439333" cy="1079500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4720881" y="6307415"/>
            <a:ext cx="48877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dirty="0" smtClean="0"/>
              <a:t>DRAFT</a:t>
            </a:r>
            <a:endParaRPr lang="en-A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71" r:id="rId2"/>
    <p:sldLayoutId id="2147483972" r:id="rId3"/>
    <p:sldLayoutId id="2147483973" r:id="rId4"/>
    <p:sldLayoutId id="2147483974" r:id="rId5"/>
    <p:sldLayoutId id="2147483975" r:id="rId6"/>
    <p:sldLayoutId id="2147483976" r:id="rId7"/>
    <p:sldLayoutId id="2147483977" r:id="rId8"/>
    <p:sldLayoutId id="2147483978" r:id="rId9"/>
    <p:sldLayoutId id="2147483979" r:id="rId10"/>
    <p:sldLayoutId id="2147483980" r:id="rId11"/>
    <p:sldLayoutId id="2147483981" r:id="rId12"/>
    <p:sldLayoutId id="2147483982" r:id="rId13"/>
  </p:sldLayoutIdLst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bg1"/>
          </a:solidFill>
          <a:latin typeface="Gill Sans MT" pitchFamily="34" charset="0"/>
          <a:ea typeface="Geneva" charset="0"/>
          <a:cs typeface="Gill Sans MT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MT" charset="0"/>
          <a:ea typeface="Geneva" charset="0"/>
          <a:cs typeface="Gill Sans MT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MT" charset="0"/>
          <a:ea typeface="Geneva" charset="0"/>
          <a:cs typeface="Gill Sans MT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MT" charset="0"/>
          <a:ea typeface="Geneva" charset="0"/>
          <a:cs typeface="Gill Sans MT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MT" charset="0"/>
          <a:ea typeface="Geneva" charset="0"/>
          <a:cs typeface="Gill Sans MT" charset="0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CE Bold" charset="0"/>
          <a:ea typeface="Geneva" charset="0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CE Bold" charset="0"/>
          <a:ea typeface="Geneva" charset="0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CE Bold" charset="0"/>
          <a:ea typeface="Geneva" charset="0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4000">
          <a:solidFill>
            <a:schemeClr val="bg1"/>
          </a:solidFill>
          <a:latin typeface="Gill Sans CE Bold" charset="0"/>
          <a:ea typeface="Geneva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Gill Sans MT" pitchFamily="34" charset="0"/>
          <a:ea typeface="Geneva" charset="0"/>
          <a:cs typeface="Gill Sans MT" pitchFamily="34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bg1"/>
          </a:solidFill>
          <a:latin typeface="Gill Sans MT" pitchFamily="34" charset="0"/>
          <a:ea typeface="Gill Sans MT" pitchFamily="34" charset="0"/>
          <a:cs typeface="Gill Sans MT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Gill Sans MT" pitchFamily="34" charset="0"/>
          <a:ea typeface="Gill Sans MT" pitchFamily="34" charset="0"/>
          <a:cs typeface="Gill Sans MT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bg1"/>
          </a:solidFill>
          <a:latin typeface="Gill Sans MT" pitchFamily="34" charset="0"/>
          <a:ea typeface="Gill Sans MT" pitchFamily="34" charset="0"/>
          <a:cs typeface="Gill Sans MT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bg1"/>
          </a:solidFill>
          <a:latin typeface="Gill Sans MT" pitchFamily="34" charset="0"/>
          <a:ea typeface="Gill Sans MT" pitchFamily="34" charset="0"/>
          <a:cs typeface="Gill Sans MT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AA41A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11074400" y="6248400"/>
            <a:ext cx="730883" cy="304800"/>
          </a:xfrm>
          <a:prstGeom prst="rect">
            <a:avLst/>
          </a:prstGeom>
        </p:spPr>
        <p:txBody>
          <a:bodyPr/>
          <a:lstStyle/>
          <a:p>
            <a:fld id="{61F885AA-9A1D-40C4-887A-03269590BBD7}" type="slidenum">
              <a:rPr lang="en-AU" smtClean="0"/>
              <a:t>‹#›</a:t>
            </a:fld>
            <a:endParaRPr lang="en-AU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"/>
            <a:ext cx="12192000" cy="6857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2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98" r:id="rId1"/>
    <p:sldLayoutId id="2147483999" r:id="rId2"/>
    <p:sldLayoutId id="2147484000" r:id="rId3"/>
  </p:sldLayoutIdLst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3600" kern="1200">
          <a:solidFill>
            <a:srgbClr val="78BE20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110000"/>
        </a:lnSpc>
        <a:spcBef>
          <a:spcPts val="12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08038" indent="-274638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39850" indent="-265113" algn="l" defTabSz="914400" rtl="0" eaLnBrk="1" latinLnBrk="0" hangingPunct="1">
        <a:lnSpc>
          <a:spcPct val="110000"/>
        </a:lnSpc>
        <a:spcBef>
          <a:spcPts val="3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5.png"/><Relationship Id="rId5" Type="http://schemas.openxmlformats.org/officeDocument/2006/relationships/image" Target="../media/image44.emf"/><Relationship Id="rId4" Type="http://schemas.openxmlformats.org/officeDocument/2006/relationships/image" Target="../media/image4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7.png"/><Relationship Id="rId4" Type="http://schemas.openxmlformats.org/officeDocument/2006/relationships/image" Target="../media/image5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s.gov.au/lsic" TargetMode="External"/><Relationship Id="rId7" Type="http://schemas.openxmlformats.org/officeDocument/2006/relationships/image" Target="../media/image60.emf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6" Type="http://schemas.openxmlformats.org/officeDocument/2006/relationships/hyperlink" Target="http://flosse.dss.gov.au/" TargetMode="External"/><Relationship Id="rId5" Type="http://schemas.openxmlformats.org/officeDocument/2006/relationships/hyperlink" Target="mailto:lsicdata@dss.gov.au" TargetMode="External"/><Relationship Id="rId4" Type="http://schemas.openxmlformats.org/officeDocument/2006/relationships/hyperlink" Target="https://dataverse.ada.edu.au/dataverse/lsic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s.gov.au/lsic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10" Type="http://schemas.openxmlformats.org/officeDocument/2006/relationships/image" Target="../media/image18.emf"/><Relationship Id="rId4" Type="http://schemas.openxmlformats.org/officeDocument/2006/relationships/image" Target="../media/image12.jpeg"/><Relationship Id="rId9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2.emf"/><Relationship Id="rId5" Type="http://schemas.openxmlformats.org/officeDocument/2006/relationships/image" Target="../media/image21.pn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48347" y="1554661"/>
            <a:ext cx="5144124" cy="2062103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r>
              <a:rPr lang="en-US" sz="3300" b="1" dirty="0">
                <a:solidFill>
                  <a:srgbClr val="E36741"/>
                </a:solidFill>
                <a:latin typeface="Muli ExtraBold" pitchFamily="2" charset="77"/>
                <a:cs typeface="Arial"/>
              </a:rPr>
              <a:t>A Decade of Data</a:t>
            </a:r>
          </a:p>
          <a:p>
            <a:pPr>
              <a:spcAft>
                <a:spcPts val="600"/>
              </a:spcAft>
            </a:pPr>
            <a:r>
              <a:rPr lang="en-US" sz="2400" b="1" dirty="0">
                <a:solidFill>
                  <a:srgbClr val="1A1918"/>
                </a:solidFill>
                <a:latin typeface="Muli ExtraBold" pitchFamily="2" charset="77"/>
                <a:cs typeface="Arial"/>
              </a:rPr>
              <a:t>Findings from the first 10 years of Footprints in Time</a:t>
            </a:r>
          </a:p>
          <a:p>
            <a:r>
              <a:rPr lang="en-US" sz="1600" dirty="0">
                <a:solidFill>
                  <a:srgbClr val="1A1918"/>
                </a:solidFill>
                <a:latin typeface="Muli Medium" pitchFamily="2" charset="77"/>
                <a:cs typeface="Arial"/>
              </a:rPr>
              <a:t>Tuesday 1 June 2021</a:t>
            </a:r>
            <a:br>
              <a:rPr lang="en-US" sz="1600" dirty="0">
                <a:solidFill>
                  <a:srgbClr val="1A1918"/>
                </a:solidFill>
                <a:latin typeface="Muli Medium" pitchFamily="2" charset="77"/>
                <a:cs typeface="Arial"/>
              </a:rPr>
            </a:br>
            <a:endParaRPr lang="en-US" sz="1600" dirty="0">
              <a:solidFill>
                <a:srgbClr val="1A1918"/>
              </a:solidFill>
              <a:latin typeface="Muli Medium" pitchFamily="2" charset="77"/>
              <a:cs typeface="Arial"/>
            </a:endParaRPr>
          </a:p>
          <a:p>
            <a:r>
              <a:rPr lang="en-US" sz="1600" dirty="0" err="1">
                <a:solidFill>
                  <a:srgbClr val="1A1918"/>
                </a:solidFill>
                <a:latin typeface="Muli Medium" pitchFamily="2" charset="77"/>
                <a:cs typeface="Arial"/>
              </a:rPr>
              <a:t>Ms</a:t>
            </a:r>
            <a:r>
              <a:rPr lang="en-US" sz="1600" dirty="0">
                <a:solidFill>
                  <a:srgbClr val="1A1918"/>
                </a:solidFill>
                <a:latin typeface="Muli Medium" pitchFamily="2" charset="77"/>
                <a:cs typeface="Arial"/>
              </a:rPr>
              <a:t> Fiona Skelton and </a:t>
            </a:r>
            <a:r>
              <a:rPr lang="en-US" sz="1600" dirty="0" err="1">
                <a:solidFill>
                  <a:srgbClr val="1A1918"/>
                </a:solidFill>
                <a:latin typeface="Muli Medium" pitchFamily="2" charset="77"/>
                <a:cs typeface="Arial"/>
              </a:rPr>
              <a:t>Ms</a:t>
            </a:r>
            <a:r>
              <a:rPr lang="en-US" sz="1600" dirty="0">
                <a:solidFill>
                  <a:srgbClr val="1A1918"/>
                </a:solidFill>
                <a:latin typeface="Muli Medium" pitchFamily="2" charset="77"/>
                <a:cs typeface="Arial"/>
              </a:rPr>
              <a:t> Christine </a:t>
            </a:r>
            <a:r>
              <a:rPr lang="en-US" sz="1600" dirty="0" err="1">
                <a:solidFill>
                  <a:srgbClr val="1A1918"/>
                </a:solidFill>
                <a:latin typeface="Muli Medium" pitchFamily="2" charset="77"/>
                <a:cs typeface="Arial"/>
              </a:rPr>
              <a:t>Urbanowski</a:t>
            </a:r>
            <a:endParaRPr lang="en-US" sz="1600" dirty="0">
              <a:solidFill>
                <a:srgbClr val="1A1918"/>
              </a:solidFill>
              <a:latin typeface="Muli Medium" pitchFamily="2" charset="77"/>
              <a:cs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15320" cy="6871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034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964886" y="1291530"/>
            <a:ext cx="7688209" cy="446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AU" sz="20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Number of completed interviews/surveys, waves 1–12</a:t>
            </a:r>
            <a:endParaRPr lang="en-AU" b="1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964886" y="6553201"/>
            <a:ext cx="6950515" cy="340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AU" sz="14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Note:</a:t>
            </a:r>
            <a:r>
              <a:rPr lang="en-AU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No Parent 2 (P2) / Dads surveys were administered in Waves 3 or 6.</a:t>
            </a:r>
            <a:endParaRPr lang="en-AU" sz="2400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5440143" y="466096"/>
            <a:ext cx="2354580" cy="550289"/>
          </a:xfrm>
        </p:spPr>
        <p:txBody>
          <a:bodyPr/>
          <a:lstStyle/>
          <a:p>
            <a:pPr algn="ctr" defTabSz="457200" fontAlgn="base">
              <a:lnSpc>
                <a:spcPct val="100000"/>
              </a:lnSpc>
              <a:spcAft>
                <a:spcPct val="0"/>
              </a:spcAft>
            </a:pPr>
            <a:r>
              <a:rPr lang="en-AU" sz="2600" b="1" dirty="0">
                <a:solidFill>
                  <a:srgbClr val="FAA41A"/>
                </a:solidFill>
                <a:latin typeface="Arial"/>
              </a:rPr>
              <a:t>Retention</a:t>
            </a:r>
            <a:r>
              <a:rPr lang="en-AU" sz="2400" b="1" dirty="0">
                <a:solidFill>
                  <a:srgbClr val="FAA41A"/>
                </a:solidFill>
                <a:latin typeface="Arial"/>
              </a:rPr>
              <a:t> </a:t>
            </a:r>
            <a:r>
              <a:rPr lang="en-AU" sz="2400" dirty="0">
                <a:solidFill>
                  <a:schemeClr val="accent3"/>
                </a:solidFill>
                <a:latin typeface="Arial"/>
              </a:rPr>
              <a:t/>
            </a:r>
            <a:br>
              <a:rPr lang="en-AU" sz="2400" dirty="0">
                <a:solidFill>
                  <a:schemeClr val="accent3"/>
                </a:solidFill>
                <a:latin typeface="Arial"/>
              </a:rPr>
            </a:br>
            <a:endParaRPr lang="en-AU" dirty="0">
              <a:solidFill>
                <a:schemeClr val="accent3"/>
              </a:solidFill>
            </a:endParaRPr>
          </a:p>
        </p:txBody>
      </p:sp>
      <p:graphicFrame>
        <p:nvGraphicFramePr>
          <p:cNvPr id="6" name="Chart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05707204"/>
              </p:ext>
            </p:extLst>
          </p:nvPr>
        </p:nvGraphicFramePr>
        <p:xfrm>
          <a:off x="1994994" y="1737807"/>
          <a:ext cx="8050706" cy="4312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76025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8997" y="515386"/>
            <a:ext cx="3374968" cy="636242"/>
          </a:xfrm>
        </p:spPr>
        <p:txBody>
          <a:bodyPr/>
          <a:lstStyle/>
          <a:p>
            <a:pPr algn="ctr"/>
            <a:r>
              <a:rPr lang="en-AU" sz="2600" b="1" dirty="0">
                <a:solidFill>
                  <a:srgbClr val="FAA41A"/>
                </a:solidFill>
                <a:latin typeface="+mn-lt"/>
              </a:rPr>
              <a:t>Re-interview 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9884" y="1600202"/>
            <a:ext cx="8412480" cy="447676"/>
          </a:xfrm>
        </p:spPr>
        <p:txBody>
          <a:bodyPr/>
          <a:lstStyle/>
          <a:p>
            <a:pPr marL="0" indent="0">
              <a:buNone/>
            </a:pPr>
            <a:r>
              <a:rPr lang="en-AU" b="1" dirty="0" smtClean="0"/>
              <a:t>Proportion of families by number of waves interviewed – per cent</a:t>
            </a:r>
            <a:endParaRPr lang="en-AU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5364" y="2177364"/>
            <a:ext cx="5648597" cy="397898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9672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918710" y="365760"/>
            <a:ext cx="3143250" cy="609600"/>
          </a:xfrm>
        </p:spPr>
        <p:txBody>
          <a:bodyPr/>
          <a:lstStyle/>
          <a:p>
            <a:pPr algn="ctr"/>
            <a:r>
              <a:rPr lang="en-AU" sz="2600" b="1" dirty="0">
                <a:latin typeface="+mn-lt"/>
              </a:rPr>
              <a:t>Giving back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6452558" y="1361210"/>
            <a:ext cx="5063706" cy="4998026"/>
          </a:xfrm>
        </p:spPr>
        <p:txBody>
          <a:bodyPr/>
          <a:lstStyle/>
          <a:p>
            <a:pPr marL="0" indent="0" fontAlgn="t">
              <a:buNone/>
            </a:pPr>
            <a:r>
              <a:rPr lang="en-AU" dirty="0"/>
              <a:t>LSIC </a:t>
            </a:r>
            <a:r>
              <a:rPr lang="en-AU" dirty="0" smtClean="0"/>
              <a:t>is committed to providing feedback to families and communities via:</a:t>
            </a:r>
          </a:p>
          <a:p>
            <a:pPr fontAlgn="t"/>
            <a:r>
              <a:rPr lang="en-AU" dirty="0" smtClean="0"/>
              <a:t>newsletters (biannually from 2021) with data summaries</a:t>
            </a:r>
          </a:p>
          <a:p>
            <a:pPr fontAlgn="t"/>
            <a:r>
              <a:rPr lang="en-AU" dirty="0" smtClean="0"/>
              <a:t>calendars with pictures of the Study Youth, and </a:t>
            </a:r>
          </a:p>
          <a:p>
            <a:pPr fontAlgn="t"/>
            <a:r>
              <a:rPr lang="en-AU" dirty="0" smtClean="0"/>
              <a:t>in new </a:t>
            </a:r>
            <a:r>
              <a:rPr lang="en-AU" dirty="0"/>
              <a:t>ways </a:t>
            </a:r>
            <a:r>
              <a:rPr lang="en-AU" dirty="0" smtClean="0"/>
              <a:t>such as through local </a:t>
            </a:r>
            <a:r>
              <a:rPr lang="en-AU" dirty="0"/>
              <a:t>language.</a:t>
            </a:r>
          </a:p>
          <a:p>
            <a:pPr marL="0" indent="0" fontAlgn="t">
              <a:buNone/>
            </a:pPr>
            <a:r>
              <a:rPr lang="en-AU" dirty="0" smtClean="0"/>
              <a:t>The 2021 LSIC contact card has been </a:t>
            </a:r>
            <a:r>
              <a:rPr lang="en-AU" dirty="0"/>
              <a:t>produced in Torres Strait Creole </a:t>
            </a:r>
            <a:r>
              <a:rPr lang="en-AU" dirty="0" smtClean="0"/>
              <a:t>with translation by Annie Wacando, </a:t>
            </a:r>
            <a:r>
              <a:rPr lang="en-AU" dirty="0"/>
              <a:t>one of the </a:t>
            </a:r>
            <a:r>
              <a:rPr lang="en-AU" dirty="0" smtClean="0"/>
              <a:t>LSIC interviewers</a:t>
            </a:r>
            <a:r>
              <a:rPr lang="en-AU" dirty="0"/>
              <a:t>.</a:t>
            </a:r>
          </a:p>
          <a:p>
            <a:pPr marL="0" indent="0" fontAlgn="t">
              <a:buNone/>
            </a:pPr>
            <a:r>
              <a:rPr lang="en-AU" dirty="0"/>
              <a:t> </a:t>
            </a:r>
          </a:p>
          <a:p>
            <a:endParaRPr lang="en-AU" dirty="0"/>
          </a:p>
        </p:txBody>
      </p:sp>
      <p:pic>
        <p:nvPicPr>
          <p:cNvPr id="1026" name="Picture 4" descr="image001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2669">
            <a:off x="335598" y="1473352"/>
            <a:ext cx="4421235" cy="21275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" descr="image00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56473">
            <a:off x="1603032" y="3822046"/>
            <a:ext cx="4421235" cy="2144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1621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5634" y="1166000"/>
            <a:ext cx="3008520" cy="2281581"/>
          </a:xfrm>
          <a:prstGeom prst="rect">
            <a:avLst/>
          </a:prstGeom>
        </p:spPr>
      </p:pic>
      <p:pic>
        <p:nvPicPr>
          <p:cNvPr id="6" name="Picture 5"/>
          <p:cNvPicPr/>
          <p:nvPr/>
        </p:nvPicPr>
        <p:blipFill>
          <a:blip r:embed="rId4"/>
          <a:stretch>
            <a:fillRect/>
          </a:stretch>
        </p:blipFill>
        <p:spPr>
          <a:xfrm>
            <a:off x="5283862" y="2051684"/>
            <a:ext cx="2193079" cy="265938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5291608" y="1985963"/>
            <a:ext cx="2356116" cy="28289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2622" y="1043305"/>
            <a:ext cx="3227513" cy="25269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27431" y="3381375"/>
            <a:ext cx="2076450" cy="28670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27432" y="3445193"/>
            <a:ext cx="2076450" cy="28032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724151" y="4046220"/>
            <a:ext cx="1800562" cy="23545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90380" y="3910464"/>
            <a:ext cx="2268104" cy="249033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4854142" y="248699"/>
            <a:ext cx="3253538" cy="618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2600" b="1" dirty="0">
                <a:solidFill>
                  <a:srgbClr val="FAA4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Growing up Strong </a:t>
            </a:r>
          </a:p>
        </p:txBody>
      </p:sp>
    </p:spTree>
    <p:extLst>
      <p:ext uri="{BB962C8B-B14F-4D97-AF65-F5344CB8AC3E}">
        <p14:creationId xmlns:p14="http://schemas.microsoft.com/office/powerpoint/2010/main" val="2691941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7290" y="343177"/>
            <a:ext cx="2880385" cy="838642"/>
          </a:xfrm>
        </p:spPr>
        <p:txBody>
          <a:bodyPr/>
          <a:lstStyle/>
          <a:p>
            <a:pPr algn="ctr"/>
            <a:r>
              <a:rPr lang="en-AU" sz="2600" b="1" dirty="0">
                <a:solidFill>
                  <a:srgbClr val="FAA41A"/>
                </a:solidFill>
                <a:latin typeface="+mn-lt"/>
              </a:rPr>
              <a:t>Highlights from the report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846118" y="1588151"/>
            <a:ext cx="85309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+mn-lt"/>
              </a:rPr>
              <a:t>Employment and education of primary carers, by study child age—per cent</a:t>
            </a:r>
          </a:p>
          <a:p>
            <a:endParaRPr lang="en-AU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3863" y="2054960"/>
            <a:ext cx="7058722" cy="419517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5743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44193" y="368332"/>
            <a:ext cx="4503419" cy="855172"/>
          </a:xfrm>
        </p:spPr>
        <p:txBody>
          <a:bodyPr/>
          <a:lstStyle/>
          <a:p>
            <a:pPr algn="ctr"/>
            <a:r>
              <a:rPr lang="en-AU" sz="2600" b="1" dirty="0">
                <a:solidFill>
                  <a:srgbClr val="FAA41A"/>
                </a:solidFill>
                <a:latin typeface="+mn-lt"/>
              </a:rPr>
              <a:t>Highlights: computers, internet, mobile phones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14977" y="1423556"/>
            <a:ext cx="3669968" cy="4738992"/>
          </a:xfrm>
          <a:solidFill>
            <a:srgbClr val="FFDBA7"/>
          </a:solidFill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en-AU" sz="1800" dirty="0"/>
              <a:t>In Wave 8 (2015):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</a:pPr>
            <a:r>
              <a:rPr lang="en-AU" sz="1800" dirty="0"/>
              <a:t>15.6 per cent of study children had their own mobile phone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</a:pPr>
            <a:r>
              <a:rPr lang="en-AU" sz="1800" dirty="0"/>
              <a:t>72.0 per cent of P1s reported that their household had internet access (97% Australian households with children under the age of 15 in 2016–2017 (ABS, 2018))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</a:pPr>
            <a:r>
              <a:rPr lang="en-AU" sz="1800" dirty="0"/>
              <a:t>95.6 per cent of study children had access to a computer (at home, school or elsewhere),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</a:pPr>
            <a:r>
              <a:rPr lang="en-AU" sz="1800" dirty="0"/>
              <a:t>only 55.0 per cent were using a computer at home</a:t>
            </a:r>
          </a:p>
          <a:p>
            <a:pPr marL="0" indent="0">
              <a:buNone/>
            </a:pPr>
            <a:endParaRPr lang="en-AU" dirty="0"/>
          </a:p>
        </p:txBody>
      </p:sp>
      <p:sp>
        <p:nvSpPr>
          <p:cNvPr id="5" name="TextBox 4"/>
          <p:cNvSpPr txBox="1"/>
          <p:nvPr/>
        </p:nvSpPr>
        <p:spPr>
          <a:xfrm>
            <a:off x="1090663" y="1223504"/>
            <a:ext cx="47281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+mn-lt"/>
              </a:rPr>
              <a:t>Computer use of children in </a:t>
            </a:r>
            <a:r>
              <a:rPr lang="en-AU" b="1" dirty="0" smtClean="0">
                <a:latin typeface="+mn-lt"/>
              </a:rPr>
              <a:t/>
            </a:r>
            <a:br>
              <a:rPr lang="en-AU" b="1" dirty="0" smtClean="0">
                <a:latin typeface="+mn-lt"/>
              </a:rPr>
            </a:br>
            <a:r>
              <a:rPr lang="en-AU" b="1" i="1" dirty="0" smtClean="0">
                <a:latin typeface="+mn-lt"/>
              </a:rPr>
              <a:t>Footprints </a:t>
            </a:r>
            <a:r>
              <a:rPr lang="en-AU" b="1" i="1" dirty="0">
                <a:latin typeface="+mn-lt"/>
              </a:rPr>
              <a:t>in Time </a:t>
            </a:r>
            <a:r>
              <a:rPr lang="en-AU" b="1" dirty="0">
                <a:latin typeface="+mn-lt"/>
              </a:rPr>
              <a:t>by school year level, Waves 6 and 8 (2013, </a:t>
            </a:r>
            <a:r>
              <a:rPr lang="en-AU" b="1" dirty="0" smtClean="0">
                <a:latin typeface="+mn-lt"/>
              </a:rPr>
              <a:t>2015) - per </a:t>
            </a:r>
            <a:r>
              <a:rPr lang="en-AU" b="1" dirty="0">
                <a:latin typeface="+mn-lt"/>
              </a:rPr>
              <a:t>cent</a:t>
            </a:r>
          </a:p>
          <a:p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0662" y="2115569"/>
            <a:ext cx="4728181" cy="39092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90663" y="6162548"/>
            <a:ext cx="54438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+mn-lt"/>
              </a:rPr>
              <a:t>N=1,414 children across two time points – 2,431 observations</a:t>
            </a:r>
          </a:p>
        </p:txBody>
      </p:sp>
    </p:spTree>
    <p:extLst>
      <p:ext uri="{BB962C8B-B14F-4D97-AF65-F5344CB8AC3E}">
        <p14:creationId xmlns:p14="http://schemas.microsoft.com/office/powerpoint/2010/main" val="119399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2590" y="482139"/>
            <a:ext cx="3281107" cy="622763"/>
          </a:xfrm>
        </p:spPr>
        <p:txBody>
          <a:bodyPr/>
          <a:lstStyle/>
          <a:p>
            <a:pPr algn="ctr"/>
            <a:r>
              <a:rPr lang="en-AU" sz="2600" b="1" dirty="0">
                <a:solidFill>
                  <a:srgbClr val="FAA41A"/>
                </a:solidFill>
                <a:latin typeface="+mn-lt"/>
              </a:rPr>
              <a:t>Highlights: housing changes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05419" y="1783210"/>
            <a:ext cx="3750203" cy="4405214"/>
          </a:xfrm>
          <a:solidFill>
            <a:srgbClr val="D9F8FF"/>
          </a:solidFill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800" dirty="0"/>
              <a:t>In Wave 1 (2008), 61.2% of parents and carers were renting from a government organisation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800" dirty="0"/>
              <a:t>by Wave 10, this figure had decreased to 41.3 per cent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sz="1800" dirty="0"/>
              <a:t>Data on renting from Indigenous Community Housing Organisations (ICHO) was not separately collected until Wave 3 (2010). 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sz="1800" dirty="0"/>
              <a:t>Since Wave 3 the proportion of LSIC families renting from ICHOs has increased from 1.3% to 9.1% in Wave 10 (2017).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29517" y="1120890"/>
            <a:ext cx="4345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+mn-lt"/>
              </a:rPr>
              <a:t>Source of housing for primary carers, Waves </a:t>
            </a:r>
            <a:r>
              <a:rPr lang="en-AU" b="1" dirty="0" smtClean="0">
                <a:latin typeface="+mn-lt"/>
              </a:rPr>
              <a:t>1 - 10 </a:t>
            </a:r>
            <a:r>
              <a:rPr lang="en-AU" b="1" dirty="0">
                <a:latin typeface="+mn-lt"/>
              </a:rPr>
              <a:t>(</a:t>
            </a:r>
            <a:r>
              <a:rPr lang="en-AU" b="1" dirty="0" smtClean="0">
                <a:latin typeface="+mn-lt"/>
              </a:rPr>
              <a:t>2008–2017) - per </a:t>
            </a:r>
            <a:r>
              <a:rPr lang="en-AU" b="1" dirty="0">
                <a:latin typeface="+mn-lt"/>
              </a:rPr>
              <a:t>cent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073" y="1783210"/>
            <a:ext cx="4881608" cy="454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4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88062" y="422911"/>
            <a:ext cx="3761772" cy="872491"/>
          </a:xfrm>
        </p:spPr>
        <p:txBody>
          <a:bodyPr/>
          <a:lstStyle/>
          <a:p>
            <a:pPr algn="ctr"/>
            <a:r>
              <a:rPr lang="en-AU" sz="2600" b="1" dirty="0">
                <a:solidFill>
                  <a:srgbClr val="FAA41A"/>
                </a:solidFill>
                <a:latin typeface="Arial"/>
              </a:rPr>
              <a:t>New racism questions </a:t>
            </a:r>
            <a:br>
              <a:rPr lang="en-AU" sz="2600" b="1" dirty="0">
                <a:solidFill>
                  <a:srgbClr val="FAA41A"/>
                </a:solidFill>
                <a:latin typeface="Arial"/>
              </a:rPr>
            </a:br>
            <a:r>
              <a:rPr lang="en-AU" sz="2600" b="1" dirty="0">
                <a:solidFill>
                  <a:srgbClr val="FAA41A"/>
                </a:solidFill>
                <a:latin typeface="Arial"/>
              </a:rPr>
              <a:t>in Wave 10 (2017)</a:t>
            </a:r>
            <a:endParaRPr lang="en-AU" sz="2600" dirty="0">
              <a:solidFill>
                <a:srgbClr val="FAA41A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932" y="1275301"/>
            <a:ext cx="6608438" cy="2019255"/>
          </a:xfrm>
          <a:prstGeom prst="rect">
            <a:avLst/>
          </a:prstGeom>
        </p:spPr>
      </p:pic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3034110" y="3294556"/>
            <a:ext cx="8201340" cy="3131188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196" y="3634390"/>
            <a:ext cx="1644694" cy="2329984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061" y="1428012"/>
            <a:ext cx="1599576" cy="1713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142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1383327"/>
              </p:ext>
            </p:extLst>
          </p:nvPr>
        </p:nvGraphicFramePr>
        <p:xfrm>
          <a:off x="4010729" y="2165215"/>
          <a:ext cx="5308308" cy="4315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Rectangle 4"/>
          <p:cNvSpPr/>
          <p:nvPr/>
        </p:nvSpPr>
        <p:spPr>
          <a:xfrm>
            <a:off x="358559" y="968040"/>
            <a:ext cx="940456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400" b="1" dirty="0">
                <a:solidFill>
                  <a:srgbClr val="FAA41A"/>
                </a:solidFill>
                <a:latin typeface="+mn-lt"/>
              </a:rPr>
              <a:t>Bilingual children tend to have fewer social and emotional difficulties (Parent reported Strengths and Difficulties Questionnaire, 2015)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80141" y="5996226"/>
            <a:ext cx="186309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+mn-lt"/>
              </a:rPr>
              <a:t>N=1174 (P&lt;0.05)</a:t>
            </a:r>
          </a:p>
          <a:p>
            <a:endParaRPr lang="en-AU" dirty="0"/>
          </a:p>
          <a:p>
            <a:r>
              <a:rPr lang="en-AU" dirty="0" smtClean="0"/>
              <a:t> </a:t>
            </a:r>
            <a:endParaRPr lang="en-AU" dirty="0"/>
          </a:p>
        </p:txBody>
      </p:sp>
      <p:sp>
        <p:nvSpPr>
          <p:cNvPr id="2" name="Rectangle 1"/>
          <p:cNvSpPr/>
          <p:nvPr/>
        </p:nvSpPr>
        <p:spPr>
          <a:xfrm>
            <a:off x="819841" y="2204860"/>
            <a:ext cx="2634863" cy="375487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AU" sz="1700" dirty="0">
                <a:latin typeface="+mn-lt"/>
              </a:rPr>
              <a:t>In 2015, 20.9 per cent </a:t>
            </a:r>
            <a:r>
              <a:rPr lang="en-AU" sz="1700" i="1" dirty="0">
                <a:latin typeface="+mn-lt"/>
              </a:rPr>
              <a:t>Footprints in Time</a:t>
            </a:r>
            <a:r>
              <a:rPr lang="en-AU" sz="1700" dirty="0">
                <a:latin typeface="+mn-lt"/>
              </a:rPr>
              <a:t> households reported speaking 2 or more languages in the home. </a:t>
            </a:r>
          </a:p>
          <a:p>
            <a:endParaRPr lang="en-AU" sz="1700" dirty="0">
              <a:latin typeface="+mn-lt"/>
            </a:endParaRPr>
          </a:p>
          <a:p>
            <a:r>
              <a:rPr lang="en-AU" sz="1700" dirty="0">
                <a:latin typeface="+mn-lt"/>
              </a:rPr>
              <a:t>Children who spoke an Indigenous language as their main language, </a:t>
            </a:r>
            <a:br>
              <a:rPr lang="en-AU" sz="1700" dirty="0">
                <a:latin typeface="+mn-lt"/>
              </a:rPr>
            </a:br>
            <a:r>
              <a:rPr lang="en-AU" sz="1700" dirty="0">
                <a:latin typeface="+mn-lt"/>
              </a:rPr>
              <a:t>or spoke English and an Indigenous language equally well, tended to have fewer social and emotional difficulties.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41933" y="1603656"/>
            <a:ext cx="1459492" cy="203669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6838" r="6047"/>
          <a:stretch/>
        </p:blipFill>
        <p:spPr>
          <a:xfrm>
            <a:off x="9950558" y="3830129"/>
            <a:ext cx="1483743" cy="203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597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564" y="1130257"/>
            <a:ext cx="5987235" cy="469946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Arial"/>
              </a:rPr>
              <a:t>Literacy and </a:t>
            </a:r>
            <a:r>
              <a:rPr lang="en-AU" sz="2600" b="1" dirty="0" smtClean="0">
                <a:solidFill>
                  <a:srgbClr val="FAA41A"/>
                </a:solidFill>
                <a:latin typeface="Arial"/>
              </a:rPr>
              <a:t>numeracy </a:t>
            </a:r>
            <a:r>
              <a:rPr lang="en-AU" sz="2600" b="1" dirty="0">
                <a:solidFill>
                  <a:srgbClr val="FAA41A"/>
                </a:solidFill>
                <a:latin typeface="Arial"/>
              </a:rPr>
              <a:t>at school</a:t>
            </a:r>
            <a:endParaRPr lang="en-AU" sz="2600" dirty="0">
              <a:solidFill>
                <a:srgbClr val="FAA41A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8166" y="1733550"/>
            <a:ext cx="6696649" cy="4501914"/>
          </a:xfrm>
        </p:spPr>
        <p:txBody>
          <a:bodyPr/>
          <a:lstStyle/>
          <a:p>
            <a:pPr marL="0" indent="0">
              <a:buNone/>
            </a:pPr>
            <a:r>
              <a:rPr lang="en-AU" dirty="0"/>
              <a:t>In wave 6 (</a:t>
            </a:r>
            <a:r>
              <a:rPr lang="en-AU" b="1" dirty="0"/>
              <a:t>2013</a:t>
            </a:r>
            <a:r>
              <a:rPr lang="en-AU" dirty="0"/>
              <a:t>) the B cohort were in Pre Year 1 &amp;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Year </a:t>
            </a:r>
            <a:r>
              <a:rPr lang="en-AU" dirty="0"/>
              <a:t>1, </a:t>
            </a:r>
            <a:r>
              <a:rPr lang="en-AU" dirty="0" smtClean="0"/>
              <a:t>the </a:t>
            </a:r>
            <a:r>
              <a:rPr lang="en-AU" dirty="0"/>
              <a:t>K </a:t>
            </a:r>
            <a:r>
              <a:rPr lang="en-AU" dirty="0" smtClean="0"/>
              <a:t>cohort in </a:t>
            </a:r>
            <a:r>
              <a:rPr lang="en-AU" dirty="0"/>
              <a:t>Years 3 &amp; </a:t>
            </a:r>
            <a:r>
              <a:rPr lang="en-AU" dirty="0" smtClean="0"/>
              <a:t>4. More than </a:t>
            </a:r>
            <a:br>
              <a:rPr lang="en-AU" dirty="0" smtClean="0"/>
            </a:br>
            <a:r>
              <a:rPr lang="en-AU" dirty="0" smtClean="0"/>
              <a:t>500 teachers completed surveys about LSIC kids.</a:t>
            </a:r>
          </a:p>
          <a:p>
            <a:pPr marL="0" indent="0">
              <a:buNone/>
            </a:pPr>
            <a:endParaRPr lang="en-AU" sz="1100" dirty="0"/>
          </a:p>
          <a:p>
            <a:pPr marL="0" indent="0">
              <a:buNone/>
            </a:pPr>
            <a:r>
              <a:rPr lang="en-AU" dirty="0" smtClean="0"/>
              <a:t>Teachers were given statements </a:t>
            </a:r>
            <a:r>
              <a:rPr lang="en-AU" dirty="0"/>
              <a:t>about their school’s Aboriginal and Torres Strait Islander education focus, </a:t>
            </a:r>
            <a:r>
              <a:rPr lang="en-AU" dirty="0" smtClean="0"/>
              <a:t>including:</a:t>
            </a:r>
            <a:endParaRPr lang="en-AU" dirty="0"/>
          </a:p>
          <a:p>
            <a:r>
              <a:rPr lang="en-AU" dirty="0" smtClean="0"/>
              <a:t>This </a:t>
            </a:r>
            <a:r>
              <a:rPr lang="en-AU" dirty="0"/>
              <a:t>school is </a:t>
            </a:r>
            <a:r>
              <a:rPr lang="en-AU" b="1" dirty="0"/>
              <a:t>using the Australian Curriculum cross-curriculum priority of Aboriginal and Torres Strait Islander histories and cultures </a:t>
            </a:r>
            <a:r>
              <a:rPr lang="en-AU" dirty="0"/>
              <a:t>in its teaching</a:t>
            </a:r>
            <a:r>
              <a:rPr lang="en-AU" dirty="0" smtClean="0"/>
              <a:t>.</a:t>
            </a:r>
          </a:p>
          <a:p>
            <a:endParaRPr lang="en-AU" dirty="0"/>
          </a:p>
          <a:p>
            <a:endParaRPr lang="en-AU" dirty="0" smtClean="0"/>
          </a:p>
          <a:p>
            <a:endParaRPr lang="en-AU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0649367"/>
              </p:ext>
            </p:extLst>
          </p:nvPr>
        </p:nvGraphicFramePr>
        <p:xfrm>
          <a:off x="7458543" y="4292364"/>
          <a:ext cx="4080510" cy="19431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46041">
                  <a:extLst>
                    <a:ext uri="{9D8B030D-6E8A-4147-A177-3AD203B41FA5}">
                      <a16:colId xmlns:a16="http://schemas.microsoft.com/office/drawing/2014/main" val="942653490"/>
                    </a:ext>
                  </a:extLst>
                </a:gridCol>
                <a:gridCol w="739852">
                  <a:extLst>
                    <a:ext uri="{9D8B030D-6E8A-4147-A177-3AD203B41FA5}">
                      <a16:colId xmlns:a16="http://schemas.microsoft.com/office/drawing/2014/main" val="1278745584"/>
                    </a:ext>
                  </a:extLst>
                </a:gridCol>
                <a:gridCol w="894617">
                  <a:extLst>
                    <a:ext uri="{9D8B030D-6E8A-4147-A177-3AD203B41FA5}">
                      <a16:colId xmlns:a16="http://schemas.microsoft.com/office/drawing/2014/main" val="777909492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algn="l" fontAlgn="b"/>
                      <a:endParaRPr lang="en-AU" sz="1100" b="0" i="0" u="none" strike="noStrike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n</a:t>
                      </a:r>
                      <a:endParaRPr lang="en-AU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</a:t>
                      </a:r>
                      <a:endParaRPr lang="en-AU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98743321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AU" sz="2000" u="none" strike="noStrike" dirty="0">
                          <a:effectLst/>
                        </a:rPr>
                        <a:t>Currently doing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234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45.5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131842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AU" sz="2000" u="none" strike="noStrike" dirty="0">
                          <a:effectLst/>
                        </a:rPr>
                        <a:t>Working on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>
                          <a:effectLst/>
                        </a:rPr>
                        <a:t>149</a:t>
                      </a:r>
                      <a:endParaRPr lang="en-AU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29.0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9428586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AU" sz="2000" u="none" strike="noStrike" dirty="0">
                          <a:effectLst/>
                        </a:rPr>
                        <a:t>Not doing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46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8.9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1466863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AU" sz="2000" u="none" strike="noStrike" dirty="0">
                          <a:effectLst/>
                        </a:rPr>
                        <a:t>Don't know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85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effectLst/>
                        </a:rPr>
                        <a:t>16.5</a:t>
                      </a:r>
                      <a:endParaRPr lang="en-AU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255344"/>
                  </a:ext>
                </a:extLst>
              </a:tr>
              <a:tr h="323850">
                <a:tc>
                  <a:txBody>
                    <a:bodyPr/>
                    <a:lstStyle/>
                    <a:p>
                      <a:pPr algn="l" fontAlgn="b"/>
                      <a:r>
                        <a:rPr lang="en-A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Total</a:t>
                      </a:r>
                      <a:endParaRPr lang="en-AU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514</a:t>
                      </a:r>
                      <a:endParaRPr lang="en-AU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A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100.0</a:t>
                      </a:r>
                      <a:endParaRPr lang="en-AU" sz="20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b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23468673"/>
                  </a:ext>
                </a:extLst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173" y="1957965"/>
            <a:ext cx="2176387" cy="1768645"/>
          </a:xfrm>
          <a:prstGeom prst="rect">
            <a:avLst/>
          </a:prstGeom>
        </p:spPr>
      </p:pic>
      <p:pic>
        <p:nvPicPr>
          <p:cNvPr id="6" name="Picture 2" descr="\\niis\DavWWWRoot\ExecutiveGroup4\SocialPolicy\ResearchAnalysis\LongStudyIndigenousChildren\Footprints in Time Pictures\SC12371W4P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9182877" y="1891862"/>
            <a:ext cx="2388187" cy="1812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308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9236" y="-1243"/>
            <a:ext cx="12192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4621" y="1932478"/>
            <a:ext cx="10502757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3" algn="ctr"/>
            <a: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We acknowledge the traditional owners </a:t>
            </a:r>
            <a:b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on whose land we meet today. </a:t>
            </a:r>
            <a:b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The Kaurna People.</a:t>
            </a:r>
          </a:p>
          <a:p>
            <a:pPr marL="0" lvl="3" algn="ctr"/>
            <a:endParaRPr lang="en-AU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lvl="3" algn="ctr"/>
            <a: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We pay our respects to elders </a:t>
            </a:r>
            <a:b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en-AU" sz="3200" b="1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past present and future</a:t>
            </a:r>
          </a:p>
          <a:p>
            <a:pPr marL="0" lvl="3" algn="ctr"/>
            <a:endParaRPr lang="en-AU" sz="32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pPr marL="0" lvl="3" algn="ctr"/>
            <a:r>
              <a:rPr lang="en-A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We extend our respects to all the lands you and the </a:t>
            </a:r>
            <a:r>
              <a:rPr lang="en-AU" sz="3200" b="1" i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Footprints in Time </a:t>
            </a:r>
            <a:r>
              <a:rPr lang="en-AU" sz="3200" b="1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participants are from </a:t>
            </a:r>
          </a:p>
          <a:p>
            <a:pPr marL="0" lvl="3" algn="ctr"/>
            <a:endParaRPr lang="en-AU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466" y="6566292"/>
            <a:ext cx="5353050" cy="20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4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0406" y="5833641"/>
            <a:ext cx="865091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AU" dirty="0">
              <a:latin typeface="+mn-lt"/>
            </a:endParaRPr>
          </a:p>
          <a:p>
            <a:r>
              <a:rPr lang="en-AU" sz="1400" b="1" dirty="0">
                <a:latin typeface="+mn-lt"/>
              </a:rPr>
              <a:t>Note: </a:t>
            </a:r>
            <a:r>
              <a:rPr lang="en-AU" sz="1400" dirty="0">
                <a:latin typeface="+mn-lt"/>
              </a:rPr>
              <a:t>Higher scores mean greater English language and literacy skills as rated by teachers</a:t>
            </a:r>
          </a:p>
          <a:p>
            <a:r>
              <a:rPr lang="en-AU" b="1" dirty="0" smtClean="0">
                <a:latin typeface="+mn-lt"/>
              </a:rPr>
              <a:t> </a:t>
            </a:r>
            <a:endParaRPr lang="en-AU" b="1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2310" y="1064832"/>
            <a:ext cx="4670957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b="1" dirty="0" smtClean="0">
                <a:solidFill>
                  <a:srgbClr val="FAA41A"/>
                </a:solidFill>
                <a:latin typeface="Arial"/>
              </a:rPr>
              <a:t>Foundational literacy </a:t>
            </a:r>
            <a:r>
              <a:rPr lang="en-AU" sz="2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</a:rPr>
              <a:t/>
            </a:r>
            <a:br>
              <a:rPr lang="en-AU" sz="2600" b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/>
              </a:rPr>
            </a:br>
            <a:endParaRPr lang="en-AU" sz="26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Footer Placeholder 8"/>
          <p:cNvSpPr txBox="1">
            <a:spLocks/>
          </p:cNvSpPr>
          <p:nvPr/>
        </p:nvSpPr>
        <p:spPr>
          <a:xfrm>
            <a:off x="6987540" y="191106"/>
            <a:ext cx="1419426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5pPr>
            <a:lvl6pPr marL="22860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6pPr>
            <a:lvl7pPr marL="27432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7pPr>
            <a:lvl8pPr marL="32004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8pPr>
            <a:lvl9pPr marL="3657600" algn="l" defTabSz="4572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Geneva" charset="0"/>
                <a:cs typeface="Geneva" charset="0"/>
              </a:defRPr>
            </a:lvl9pPr>
          </a:lstStyle>
          <a:p>
            <a:r>
              <a:rPr lang="en-AU" sz="2400" dirty="0">
                <a:latin typeface="+mn-lt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483176" y="5758598"/>
            <a:ext cx="17543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latin typeface="+mn-lt"/>
              </a:rPr>
              <a:t>Wave 6 (2013) 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9174" y="1848028"/>
            <a:ext cx="98012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b="1" dirty="0">
                <a:latin typeface="+mn-lt"/>
              </a:rPr>
              <a:t>Study children’s Year 1 literacy scores </a:t>
            </a:r>
            <a:r>
              <a:rPr lang="en-AU" b="1" dirty="0" smtClean="0">
                <a:latin typeface="+mn-lt"/>
              </a:rPr>
              <a:t>by </a:t>
            </a:r>
            <a:r>
              <a:rPr lang="en-AU" b="1" dirty="0">
                <a:latin typeface="+mn-lt"/>
              </a:rPr>
              <a:t>whether </a:t>
            </a:r>
            <a:r>
              <a:rPr lang="en-AU" b="1" dirty="0" smtClean="0">
                <a:latin typeface="+mn-lt"/>
              </a:rPr>
              <a:t>the </a:t>
            </a:r>
            <a:r>
              <a:rPr lang="en-AU" b="1" dirty="0">
                <a:latin typeface="+mn-lt"/>
              </a:rPr>
              <a:t>school had </a:t>
            </a:r>
            <a:r>
              <a:rPr lang="en-AU" b="1" dirty="0" smtClean="0">
                <a:latin typeface="+mn-lt"/>
              </a:rPr>
              <a:t>implemented the cross-curriculum </a:t>
            </a:r>
            <a:r>
              <a:rPr lang="en-AU" b="1" dirty="0">
                <a:latin typeface="+mn-lt"/>
              </a:rPr>
              <a:t>priority of </a:t>
            </a:r>
            <a:r>
              <a:rPr lang="en-AU" b="1" dirty="0" smtClean="0">
                <a:latin typeface="+mn-lt"/>
              </a:rPr>
              <a:t>Aboriginal </a:t>
            </a:r>
            <a:r>
              <a:rPr lang="en-AU" b="1" dirty="0">
                <a:latin typeface="+mn-lt"/>
              </a:rPr>
              <a:t>and Torres Strait Islander </a:t>
            </a:r>
            <a:r>
              <a:rPr lang="en-AU" b="1" dirty="0" smtClean="0">
                <a:latin typeface="+mn-lt"/>
              </a:rPr>
              <a:t>histories </a:t>
            </a:r>
            <a:r>
              <a:rPr lang="en-AU" b="1" dirty="0">
                <a:latin typeface="+mn-lt"/>
              </a:rPr>
              <a:t>and </a:t>
            </a:r>
            <a:r>
              <a:rPr lang="en-AU" b="1" dirty="0" smtClean="0">
                <a:latin typeface="+mn-lt"/>
              </a:rPr>
              <a:t>cultures </a:t>
            </a:r>
            <a:endParaRPr lang="en-AU" b="1" dirty="0"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181" y="2698376"/>
            <a:ext cx="8279756" cy="285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67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07725" y="5978250"/>
            <a:ext cx="87445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b="1" dirty="0">
                <a:latin typeface="+mn-lt"/>
              </a:rPr>
              <a:t>Note: </a:t>
            </a:r>
            <a:r>
              <a:rPr lang="en-AU" sz="1400" dirty="0">
                <a:latin typeface="+mn-lt"/>
              </a:rPr>
              <a:t>Orange bars indicate statistical significance at p &lt; 0.05. Grey bars indicate the characteristic is not statistically significant. The model includes children in school years ranging from pre-Year 1 to Year 4.  </a:t>
            </a:r>
          </a:p>
        </p:txBody>
      </p:sp>
      <p:sp>
        <p:nvSpPr>
          <p:cNvPr id="6" name="Rectangle 5"/>
          <p:cNvSpPr/>
          <p:nvPr/>
        </p:nvSpPr>
        <p:spPr>
          <a:xfrm>
            <a:off x="2032561" y="1436210"/>
            <a:ext cx="763437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b="1" dirty="0">
                <a:latin typeface="Arial"/>
              </a:rPr>
              <a:t>Factors associated with children’s literacy </a:t>
            </a:r>
            <a:r>
              <a:rPr lang="en-AU" b="1" dirty="0" smtClean="0">
                <a:latin typeface="Arial"/>
              </a:rPr>
              <a:t>scores on </a:t>
            </a:r>
            <a:br>
              <a:rPr lang="en-AU" b="1" dirty="0" smtClean="0">
                <a:latin typeface="Arial"/>
              </a:rPr>
            </a:br>
            <a:r>
              <a:rPr lang="en-AU" b="1" dirty="0" smtClean="0">
                <a:latin typeface="Arial"/>
              </a:rPr>
              <a:t>the Academic Rating Scale (ARS), Wave </a:t>
            </a:r>
            <a:r>
              <a:rPr lang="en-AU" b="1" dirty="0">
                <a:latin typeface="Arial"/>
              </a:rPr>
              <a:t>6 (2013)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4614442" y="442527"/>
            <a:ext cx="47861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b="1" dirty="0">
                <a:solidFill>
                  <a:srgbClr val="FAA41A"/>
                </a:solidFill>
                <a:latin typeface="Arial"/>
              </a:rPr>
              <a:t>What relates to LSIC </a:t>
            </a:r>
            <a:br>
              <a:rPr lang="en-AU" sz="2600" b="1" dirty="0">
                <a:solidFill>
                  <a:srgbClr val="FAA41A"/>
                </a:solidFill>
                <a:latin typeface="Arial"/>
              </a:rPr>
            </a:br>
            <a:r>
              <a:rPr lang="en-AU" sz="2600" b="1" dirty="0">
                <a:solidFill>
                  <a:srgbClr val="FAA41A"/>
                </a:solidFill>
                <a:latin typeface="Arial"/>
              </a:rPr>
              <a:t>children's literacy scores</a:t>
            </a:r>
            <a:endParaRPr lang="en-AU" sz="2600" dirty="0">
              <a:solidFill>
                <a:srgbClr val="FAA41A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781924" y="5711695"/>
            <a:ext cx="2342065" cy="3077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AU" sz="1400" dirty="0">
                <a:solidFill>
                  <a:srgbClr val="FFC000"/>
                </a:solidFill>
                <a:latin typeface="+mn-lt"/>
              </a:rPr>
              <a:t>Adjusted R</a:t>
            </a:r>
            <a:r>
              <a:rPr lang="en-AU" sz="1400" baseline="30000" dirty="0">
                <a:solidFill>
                  <a:srgbClr val="FFC000"/>
                </a:solidFill>
                <a:latin typeface="+mn-lt"/>
              </a:rPr>
              <a:t>2</a:t>
            </a:r>
            <a:r>
              <a:rPr lang="en-AU" sz="1400" dirty="0">
                <a:solidFill>
                  <a:srgbClr val="FFC000"/>
                </a:solidFill>
                <a:latin typeface="+mn-lt"/>
              </a:rPr>
              <a:t> = 0.24, n=462 </a:t>
            </a:r>
          </a:p>
        </p:txBody>
      </p:sp>
      <p:graphicFrame>
        <p:nvGraphicFramePr>
          <p:cNvPr id="8" name="Chart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73798882"/>
              </p:ext>
            </p:extLst>
          </p:nvPr>
        </p:nvGraphicFramePr>
        <p:xfrm>
          <a:off x="1138687" y="2067489"/>
          <a:ext cx="9644332" cy="36007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/>
          <p:cNvSpPr/>
          <p:nvPr/>
        </p:nvSpPr>
        <p:spPr>
          <a:xfrm>
            <a:off x="2032561" y="2713819"/>
            <a:ext cx="6779093" cy="502920"/>
          </a:xfrm>
          <a:prstGeom prst="ellipse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422057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938532" y="462988"/>
            <a:ext cx="3020993" cy="580663"/>
          </a:xfrm>
        </p:spPr>
        <p:txBody>
          <a:bodyPr/>
          <a:lstStyle/>
          <a:p>
            <a:pPr algn="ctr"/>
            <a:r>
              <a:rPr lang="en-AU" sz="2600" b="1" dirty="0">
                <a:latin typeface="+mn-lt"/>
              </a:rPr>
              <a:t>Sleep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944782" y="1293542"/>
            <a:ext cx="8611565" cy="675561"/>
          </a:xfrm>
        </p:spPr>
        <p:txBody>
          <a:bodyPr/>
          <a:lstStyle/>
          <a:p>
            <a:pPr marL="0" indent="0">
              <a:buNone/>
            </a:pPr>
            <a:r>
              <a:rPr lang="en-AU" sz="1800" b="1" dirty="0">
                <a:latin typeface="+mn-lt"/>
              </a:rPr>
              <a:t>Sleep disturbance among LSIC children (Wave 5, 2012) and </a:t>
            </a:r>
            <a:r>
              <a:rPr lang="en-AU" sz="1800" b="1" dirty="0" smtClean="0">
                <a:latin typeface="+mn-lt"/>
              </a:rPr>
              <a:t/>
            </a:r>
            <a:br>
              <a:rPr lang="en-AU" sz="1800" b="1" dirty="0" smtClean="0">
                <a:latin typeface="+mn-lt"/>
              </a:rPr>
            </a:br>
            <a:r>
              <a:rPr lang="en-AU" sz="1800" b="1" dirty="0" smtClean="0">
                <a:latin typeface="+mn-lt"/>
              </a:rPr>
              <a:t>LSAC non-Indigenous </a:t>
            </a:r>
            <a:r>
              <a:rPr lang="en-AU" sz="1800" b="1" dirty="0">
                <a:latin typeface="+mn-lt"/>
              </a:rPr>
              <a:t>children (Release 6, Waves </a:t>
            </a:r>
            <a:r>
              <a:rPr lang="en-AU" sz="1800" b="1" dirty="0" smtClean="0">
                <a:latin typeface="+mn-lt"/>
              </a:rPr>
              <a:t>1-6</a:t>
            </a:r>
            <a:r>
              <a:rPr lang="en-AU" sz="1800" b="1" dirty="0">
                <a:latin typeface="+mn-lt"/>
              </a:rPr>
              <a:t>, </a:t>
            </a:r>
            <a:r>
              <a:rPr lang="en-AU" sz="1800" b="1" dirty="0" smtClean="0">
                <a:latin typeface="+mn-lt"/>
              </a:rPr>
              <a:t>2014) - per </a:t>
            </a:r>
            <a:r>
              <a:rPr lang="en-AU" sz="1800" b="1" dirty="0">
                <a:latin typeface="+mn-lt"/>
              </a:rPr>
              <a:t>cent </a:t>
            </a:r>
          </a:p>
        </p:txBody>
      </p:sp>
      <p:sp>
        <p:nvSpPr>
          <p:cNvPr id="6" name="Rectangle 5"/>
          <p:cNvSpPr/>
          <p:nvPr/>
        </p:nvSpPr>
        <p:spPr>
          <a:xfrm>
            <a:off x="619125" y="6181302"/>
            <a:ext cx="1047749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1400" b="1" dirty="0">
                <a:solidFill>
                  <a:srgbClr val="000000"/>
                </a:solidFill>
                <a:latin typeface="+mn-lt"/>
              </a:rPr>
              <a:t>Note:</a:t>
            </a:r>
            <a:r>
              <a:rPr lang="en-AU" sz="1400" dirty="0">
                <a:solidFill>
                  <a:srgbClr val="000000"/>
                </a:solidFill>
                <a:latin typeface="+mn-lt"/>
              </a:rPr>
              <a:t> numbers of observations: n = 679 for LSIC children &amp; </a:t>
            </a:r>
            <a:r>
              <a:rPr lang="en-AU" sz="1400" dirty="0" smtClean="0">
                <a:solidFill>
                  <a:srgbClr val="000000"/>
                </a:solidFill>
                <a:latin typeface="+mn-lt"/>
              </a:rPr>
              <a:t>n=10,505 </a:t>
            </a:r>
            <a:r>
              <a:rPr lang="en-AU" sz="1400" dirty="0">
                <a:solidFill>
                  <a:srgbClr val="000000"/>
                </a:solidFill>
                <a:latin typeface="+mn-lt"/>
              </a:rPr>
              <a:t>for Longitudinal Study of Australian Children (LSAC) children</a:t>
            </a:r>
            <a:endParaRPr lang="en-AU" sz="1400" dirty="0">
              <a:latin typeface="+mn-lt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008" y="2058119"/>
            <a:ext cx="6958360" cy="395796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368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695464" y="357810"/>
            <a:ext cx="4837253" cy="743715"/>
          </a:xfrm>
        </p:spPr>
        <p:txBody>
          <a:bodyPr/>
          <a:lstStyle/>
          <a:p>
            <a:r>
              <a:rPr lang="en-AU" sz="2600" b="1" dirty="0">
                <a:latin typeface="+mn-lt"/>
              </a:rPr>
              <a:t>Social &amp; emotional difficulties and sleep</a:t>
            </a:r>
          </a:p>
          <a:p>
            <a:endParaRPr lang="en-A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791629" y="1288256"/>
            <a:ext cx="8644876" cy="938514"/>
          </a:xfrm>
        </p:spPr>
        <p:txBody>
          <a:bodyPr/>
          <a:lstStyle/>
          <a:p>
            <a:pPr marL="0" indent="0">
              <a:buNone/>
            </a:pPr>
            <a:r>
              <a:rPr lang="en-AU" sz="1800" b="1" dirty="0">
                <a:latin typeface="+mn-lt"/>
              </a:rPr>
              <a:t>Relationship between social and emotional difficulties &amp; persistent sleep disturbance, LSIC child’s health &amp; family experience of stressful life events, Waves 1–6 (2008–2013)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48724" y="2590797"/>
            <a:ext cx="2495551" cy="3293209"/>
          </a:xfrm>
          <a:prstGeom prst="rect">
            <a:avLst/>
          </a:prstGeom>
          <a:solidFill>
            <a:srgbClr val="FFEDA3"/>
          </a:solidFill>
        </p:spPr>
        <p:txBody>
          <a:bodyPr wrap="square" rtlCol="0">
            <a:spAutoFit/>
          </a:bodyPr>
          <a:lstStyle/>
          <a:p>
            <a:r>
              <a:rPr lang="en-AU" sz="1600" b="1" dirty="0">
                <a:latin typeface="+mn-lt"/>
              </a:rPr>
              <a:t>NB: </a:t>
            </a:r>
            <a:r>
              <a:rPr lang="en-AU" sz="1600" dirty="0">
                <a:latin typeface="+mn-lt"/>
              </a:rPr>
              <a:t>Yellow bars show statistical significance at p&lt;0.05. </a:t>
            </a:r>
            <a:br>
              <a:rPr lang="en-AU" sz="1600" dirty="0">
                <a:latin typeface="+mn-lt"/>
              </a:rPr>
            </a:br>
            <a:r>
              <a:rPr lang="en-AU" sz="1600" dirty="0">
                <a:latin typeface="+mn-lt"/>
              </a:rPr>
              <a:t>Grey bars indicate no statistical significance. </a:t>
            </a:r>
          </a:p>
          <a:p>
            <a:r>
              <a:rPr lang="en-AU" sz="1600" dirty="0">
                <a:latin typeface="+mn-lt"/>
              </a:rPr>
              <a:t/>
            </a:r>
            <a:br>
              <a:rPr lang="en-AU" sz="1600" dirty="0">
                <a:latin typeface="+mn-lt"/>
              </a:rPr>
            </a:br>
            <a:r>
              <a:rPr lang="en-AU" sz="1600" dirty="0">
                <a:latin typeface="+mn-lt"/>
              </a:rPr>
              <a:t>The model includes persistent sleep disturbance (sleep problems in 3 or more waves from Waves 1–5). All other variables from Wave 6. Total n=970.</a:t>
            </a:r>
          </a:p>
        </p:txBody>
      </p:sp>
      <p:sp>
        <p:nvSpPr>
          <p:cNvPr id="6" name="Left Arrow 5"/>
          <p:cNvSpPr/>
          <p:nvPr/>
        </p:nvSpPr>
        <p:spPr>
          <a:xfrm>
            <a:off x="5315977" y="1970968"/>
            <a:ext cx="1239807" cy="33978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dirty="0" smtClean="0"/>
              <a:t>Good</a:t>
            </a:r>
            <a:endParaRPr lang="en-AU" dirty="0"/>
          </a:p>
        </p:txBody>
      </p:sp>
      <p:sp>
        <p:nvSpPr>
          <p:cNvPr id="7" name="Rectangle 6"/>
          <p:cNvSpPr/>
          <p:nvPr/>
        </p:nvSpPr>
        <p:spPr>
          <a:xfrm>
            <a:off x="7476102" y="6519935"/>
            <a:ext cx="2331087" cy="307777"/>
          </a:xfrm>
          <a:prstGeom prst="rect">
            <a:avLst/>
          </a:prstGeom>
          <a:solidFill>
            <a:schemeClr val="tx1"/>
          </a:solidFill>
        </p:spPr>
        <p:txBody>
          <a:bodyPr wrap="none">
            <a:spAutoFit/>
          </a:bodyPr>
          <a:lstStyle/>
          <a:p>
            <a:r>
              <a:rPr lang="en-AU" sz="1400" dirty="0">
                <a:solidFill>
                  <a:srgbClr val="FFC000"/>
                </a:solidFill>
                <a:latin typeface="+mn-lt"/>
              </a:rPr>
              <a:t>Adjusted R</a:t>
            </a:r>
            <a:r>
              <a:rPr lang="en-AU" sz="1400" baseline="30000" dirty="0">
                <a:solidFill>
                  <a:srgbClr val="FFC000"/>
                </a:solidFill>
                <a:latin typeface="+mn-lt"/>
              </a:rPr>
              <a:t>2</a:t>
            </a:r>
            <a:r>
              <a:rPr lang="en-AU" sz="1400" dirty="0">
                <a:solidFill>
                  <a:srgbClr val="FFC000"/>
                </a:solidFill>
                <a:latin typeface="+mn-lt"/>
              </a:rPr>
              <a:t> = 0.09, n=970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1626" y="2377935"/>
            <a:ext cx="6935720" cy="4074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830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747260" y="400050"/>
            <a:ext cx="3223260" cy="1097280"/>
          </a:xfrm>
        </p:spPr>
        <p:txBody>
          <a:bodyPr/>
          <a:lstStyle/>
          <a:p>
            <a:pPr algn="ctr"/>
            <a:r>
              <a:rPr lang="en-AU" sz="2600" b="1" dirty="0">
                <a:latin typeface="+mn-lt"/>
              </a:rPr>
              <a:t>Cultural awareness at school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844040" y="1497330"/>
            <a:ext cx="8412480" cy="681990"/>
          </a:xfrm>
        </p:spPr>
        <p:txBody>
          <a:bodyPr/>
          <a:lstStyle/>
          <a:p>
            <a:pPr marL="0" indent="0">
              <a:buNone/>
            </a:pPr>
            <a:r>
              <a:rPr lang="en-AU" sz="1800" b="1" dirty="0">
                <a:latin typeface="+mn-lt"/>
              </a:rPr>
              <a:t>Parent-reported cultural awareness in schools, Wave 7 (2014) - per cent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033380" y="6174404"/>
            <a:ext cx="7200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+mn-lt"/>
              </a:rPr>
              <a:t>N= between 982 and 1,139 depending on the question.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1183" y="1838326"/>
            <a:ext cx="7955426" cy="4302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93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2486" y="1105869"/>
            <a:ext cx="2942706" cy="421006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Free text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2486" y="1526875"/>
            <a:ext cx="10972020" cy="2626025"/>
          </a:xfrm>
        </p:spPr>
        <p:txBody>
          <a:bodyPr/>
          <a:lstStyle/>
          <a:p>
            <a:pPr marL="0" indent="0">
              <a:buNone/>
            </a:pPr>
            <a:r>
              <a:rPr lang="en-AU" dirty="0" smtClean="0"/>
              <a:t>LSIC collects verbatim answers that can be used by analysts in a variety of ways.</a:t>
            </a:r>
            <a:endParaRPr lang="en-AU" dirty="0"/>
          </a:p>
          <a:p>
            <a:pPr marL="0" indent="0">
              <a:buNone/>
            </a:pPr>
            <a:r>
              <a:rPr lang="en-AU" dirty="0" smtClean="0"/>
              <a:t>For both non-Indigenous and Indigenous researchers using the ‘free text’ offers the opportunity to “Privilege </a:t>
            </a:r>
            <a:r>
              <a:rPr lang="en-AU" dirty="0"/>
              <a:t>the voices, experiences and </a:t>
            </a:r>
            <a:r>
              <a:rPr lang="en-AU" dirty="0" smtClean="0"/>
              <a:t>lives” of the Aboriginal and Torres Strait Islander participants.*</a:t>
            </a:r>
          </a:p>
          <a:p>
            <a:pPr marL="0" indent="0">
              <a:buNone/>
            </a:pPr>
            <a:r>
              <a:rPr lang="en-AU" dirty="0" smtClean="0"/>
              <a:t>For example here are some of the parents and carers Wave 6 (2013) responses to the question: </a:t>
            </a:r>
            <a:r>
              <a:rPr lang="en-AU" b="1" dirty="0" smtClean="0"/>
              <a:t>Why do you stay in the study?</a:t>
            </a:r>
          </a:p>
          <a:p>
            <a:pPr marL="0" indent="0">
              <a:buNone/>
            </a:pPr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1229" y="3702695"/>
            <a:ext cx="1848452" cy="218274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9690" y="6550223"/>
            <a:ext cx="585100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+mn-lt"/>
              </a:rPr>
              <a:t>*</a:t>
            </a:r>
            <a:r>
              <a:rPr lang="en-AU" sz="1400" dirty="0" err="1">
                <a:latin typeface="+mn-lt"/>
              </a:rPr>
              <a:t>Rigney</a:t>
            </a:r>
            <a:r>
              <a:rPr lang="en-AU" sz="1400" dirty="0">
                <a:latin typeface="+mn-lt"/>
              </a:rPr>
              <a:t> in Martin (2003)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87109" y="4028973"/>
            <a:ext cx="7037716" cy="2215991"/>
          </a:xfrm>
          <a:prstGeom prst="rect">
            <a:avLst/>
          </a:prstGeom>
          <a:solidFill>
            <a:srgbClr val="FAA41A"/>
          </a:solidFill>
        </p:spPr>
        <p:txBody>
          <a:bodyPr wrap="square" rtlCol="0">
            <a:spAutoFit/>
          </a:bodyPr>
          <a:lstStyle/>
          <a:p>
            <a:pPr marL="85725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dirty="0">
                <a:latin typeface="+mn-lt"/>
              </a:rPr>
              <a:t>“Great record of how Indigenous kids live, learn and grow.”</a:t>
            </a:r>
          </a:p>
          <a:p>
            <a:pPr marL="85725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dirty="0">
                <a:latin typeface="+mn-lt"/>
              </a:rPr>
              <a:t>“I like that [study child’s name] will have something to look back on </a:t>
            </a:r>
            <a:r>
              <a:rPr lang="en-AU" dirty="0" smtClean="0">
                <a:latin typeface="+mn-lt"/>
              </a:rPr>
              <a:t/>
            </a:r>
            <a:br>
              <a:rPr lang="en-AU" dirty="0" smtClean="0">
                <a:latin typeface="+mn-lt"/>
              </a:rPr>
            </a:br>
            <a:r>
              <a:rPr lang="en-AU" dirty="0" smtClean="0">
                <a:latin typeface="+mn-lt"/>
              </a:rPr>
              <a:t>and say </a:t>
            </a:r>
            <a:r>
              <a:rPr lang="en-AU" dirty="0">
                <a:latin typeface="+mn-lt"/>
              </a:rPr>
              <a:t>to her children, ‘My mum did this’.”</a:t>
            </a:r>
          </a:p>
          <a:p>
            <a:pPr marL="85725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dirty="0">
                <a:latin typeface="+mn-lt"/>
              </a:rPr>
              <a:t>“Cause I think I want the general public to know </a:t>
            </a:r>
            <a:r>
              <a:rPr lang="en-AU" dirty="0" smtClean="0">
                <a:latin typeface="+mn-lt"/>
              </a:rPr>
              <a:t>that </a:t>
            </a:r>
            <a:r>
              <a:rPr lang="en-AU" dirty="0">
                <a:latin typeface="+mn-lt"/>
              </a:rPr>
              <a:t>there </a:t>
            </a:r>
            <a:r>
              <a:rPr lang="en-AU" dirty="0" smtClean="0">
                <a:latin typeface="+mn-lt"/>
              </a:rPr>
              <a:t/>
            </a:r>
            <a:br>
              <a:rPr lang="en-AU" dirty="0" smtClean="0">
                <a:latin typeface="+mn-lt"/>
              </a:rPr>
            </a:br>
            <a:r>
              <a:rPr lang="en-AU" dirty="0" smtClean="0">
                <a:latin typeface="+mn-lt"/>
              </a:rPr>
              <a:t>is </a:t>
            </a:r>
            <a:r>
              <a:rPr lang="en-AU" dirty="0">
                <a:latin typeface="+mn-lt"/>
              </a:rPr>
              <a:t>good statistics on Indigenous children.”</a:t>
            </a:r>
          </a:p>
          <a:p>
            <a:pPr marL="85725"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dirty="0">
                <a:latin typeface="+mn-lt"/>
              </a:rPr>
              <a:t>“Good information for government</a:t>
            </a:r>
            <a:r>
              <a:rPr lang="en-AU" dirty="0" smtClean="0">
                <a:latin typeface="+mn-lt"/>
              </a:rPr>
              <a:t>.”</a:t>
            </a:r>
            <a:endParaRPr lang="en-A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1822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889957" y="460028"/>
            <a:ext cx="3820409" cy="609600"/>
          </a:xfrm>
        </p:spPr>
        <p:txBody>
          <a:bodyPr/>
          <a:lstStyle/>
          <a:p>
            <a:r>
              <a:rPr lang="en-AU" sz="2600" b="1" dirty="0">
                <a:latin typeface="+mn-lt"/>
              </a:rPr>
              <a:t>Data to look forward to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057"/>
              </p:ext>
            </p:extLst>
          </p:nvPr>
        </p:nvGraphicFramePr>
        <p:xfrm>
          <a:off x="704556" y="1309242"/>
          <a:ext cx="10163469" cy="485327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3387823">
                  <a:extLst>
                    <a:ext uri="{9D8B030D-6E8A-4147-A177-3AD203B41FA5}">
                      <a16:colId xmlns:a16="http://schemas.microsoft.com/office/drawing/2014/main" val="633126639"/>
                    </a:ext>
                  </a:extLst>
                </a:gridCol>
                <a:gridCol w="3387823">
                  <a:extLst>
                    <a:ext uri="{9D8B030D-6E8A-4147-A177-3AD203B41FA5}">
                      <a16:colId xmlns:a16="http://schemas.microsoft.com/office/drawing/2014/main" val="2333601019"/>
                    </a:ext>
                  </a:extLst>
                </a:gridCol>
                <a:gridCol w="3387823">
                  <a:extLst>
                    <a:ext uri="{9D8B030D-6E8A-4147-A177-3AD203B41FA5}">
                      <a16:colId xmlns:a16="http://schemas.microsoft.com/office/drawing/2014/main" val="945677266"/>
                    </a:ext>
                  </a:extLst>
                </a:gridCol>
              </a:tblGrid>
              <a:tr h="613217">
                <a:tc>
                  <a:txBody>
                    <a:bodyPr/>
                    <a:lstStyle/>
                    <a:p>
                      <a:r>
                        <a:rPr lang="en-AU" dirty="0" smtClean="0"/>
                        <a:t>Wave 11 </a:t>
                      </a:r>
                      <a:br>
                        <a:rPr lang="en-AU" dirty="0" smtClean="0"/>
                      </a:br>
                      <a:r>
                        <a:rPr lang="en-AU" dirty="0" smtClean="0"/>
                        <a:t>available now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AU" dirty="0" smtClean="0"/>
                        <a:t>Wave 12   </a:t>
                      </a:r>
                    </a:p>
                    <a:p>
                      <a:r>
                        <a:rPr lang="en-AU" dirty="0" smtClean="0"/>
                        <a:t>later this year</a:t>
                      </a:r>
                      <a:endParaRPr lang="en-A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dirty="0" smtClean="0"/>
                        <a:t>Wave 13 </a:t>
                      </a:r>
                      <a:br>
                        <a:rPr lang="en-AU" dirty="0" smtClean="0"/>
                      </a:br>
                      <a:r>
                        <a:rPr lang="en-AU" dirty="0" smtClean="0"/>
                        <a:t>in 2022</a:t>
                      </a:r>
                      <a:endParaRPr lang="en-A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3660298"/>
                  </a:ext>
                </a:extLst>
              </a:tr>
              <a:tr h="1058529"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Cultural identity and the importance of various aspects 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Languages spoken at home </a:t>
                      </a:r>
                    </a:p>
                    <a:p>
                      <a:pPr marL="285750" indent="-285750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en-AU" sz="1600" dirty="0" smtClean="0"/>
                        <a:t>NB Learning</a:t>
                      </a:r>
                      <a:r>
                        <a:rPr lang="en-AU" sz="1600" baseline="0" dirty="0" smtClean="0"/>
                        <a:t> Indigenous languages at school has asked since Wave 6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COVID-19</a:t>
                      </a:r>
                      <a:r>
                        <a:rPr lang="en-AU" sz="1600" baseline="0" dirty="0" smtClean="0"/>
                        <a:t> and effect on study youth, families, and communities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656348117"/>
                  </a:ext>
                </a:extLst>
              </a:tr>
              <a:tr h="10220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Bush tucker - types</a:t>
                      </a:r>
                      <a:r>
                        <a:rPr lang="en-AU" sz="1600" baseline="0" dirty="0" smtClean="0"/>
                        <a:t> Study Youth eats;</a:t>
                      </a:r>
                      <a:endParaRPr lang="en-AU" sz="16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English reading comprehension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Paid</a:t>
                      </a:r>
                      <a:r>
                        <a:rPr lang="en-AU" sz="1600" baseline="0" dirty="0" smtClean="0"/>
                        <a:t> and unpaid work, hours; if working in school term; safety at work; reasons for stopping work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Understanding of issues including Land</a:t>
                      </a:r>
                      <a:r>
                        <a:rPr lang="en-AU" sz="1600" baseline="0" dirty="0" smtClean="0"/>
                        <a:t> Rights, Native Title and Treaty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4658322"/>
                  </a:ext>
                </a:extLst>
              </a:tr>
              <a:tr h="122520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Sleep: amount; if sleep is troubled and why; is Study Youth getting enough sleep</a:t>
                      </a:r>
                    </a:p>
                    <a:p>
                      <a:pPr>
                        <a:spcBef>
                          <a:spcPts val="300"/>
                        </a:spcBef>
                      </a:pP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Whether teachers </a:t>
                      </a:r>
                      <a:r>
                        <a:rPr lang="en-AU" sz="1600" baseline="0" dirty="0" smtClean="0"/>
                        <a:t>have had anti-racism education &amp; training in strengths-based approaches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dirty="0" smtClean="0"/>
                        <a:t>Qualities such as being:</a:t>
                      </a:r>
                      <a:r>
                        <a:rPr lang="en-AU" sz="1600" baseline="0" dirty="0" smtClean="0"/>
                        <a:t> reliable, a good storyteller, good at caring for country,  persistent, kind, creative</a:t>
                      </a: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B953">
                            <a:tint val="66000"/>
                            <a:satMod val="160000"/>
                          </a:srgbClr>
                        </a:gs>
                        <a:gs pos="50000">
                          <a:srgbClr val="FFB953">
                            <a:tint val="44500"/>
                            <a:satMod val="160000"/>
                          </a:srgbClr>
                        </a:gs>
                        <a:gs pos="100000">
                          <a:srgbClr val="FFB953">
                            <a:tint val="23500"/>
                            <a:satMod val="160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159241988"/>
                  </a:ext>
                </a:extLst>
              </a:tr>
              <a:tr h="82492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AU" sz="1600" dirty="0" smtClean="0"/>
                        <a:t>Caring responsibilities</a:t>
                      </a:r>
                      <a:r>
                        <a:rPr lang="en-AU" sz="1600" baseline="0" dirty="0" smtClean="0"/>
                        <a:t> of parents and youth</a:t>
                      </a:r>
                      <a:endParaRPr lang="en-AU" sz="1600" dirty="0" smtClean="0"/>
                    </a:p>
                    <a:p>
                      <a:pPr>
                        <a:spcBef>
                          <a:spcPts val="300"/>
                        </a:spcBef>
                      </a:pPr>
                      <a:endParaRPr lang="en-AU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Cyber safety activities e.g. deleting posts, reporting, blocking, stop using</a:t>
                      </a:r>
                      <a:endParaRPr lang="en-AU" sz="16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300"/>
                        </a:spcBef>
                      </a:pPr>
                      <a:r>
                        <a:rPr lang="en-AU" sz="16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Friends and peers qualities, risk behaviours and academic engagement</a:t>
                      </a:r>
                      <a:endParaRPr lang="en-AU" sz="1600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08363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6869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5353050" y="445770"/>
            <a:ext cx="1897380" cy="594360"/>
          </a:xfrm>
        </p:spPr>
        <p:txBody>
          <a:bodyPr/>
          <a:lstStyle/>
          <a:p>
            <a:r>
              <a:rPr lang="en-AU" sz="2600" b="1" dirty="0">
                <a:latin typeface="+mn-lt"/>
              </a:rPr>
              <a:t>Impact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575036" y="1040130"/>
            <a:ext cx="9559566" cy="5090506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b="1" dirty="0">
                <a:latin typeface="+mn-lt"/>
              </a:rPr>
              <a:t>Indigenous Children Growing Up Strong: </a:t>
            </a:r>
            <a:r>
              <a:rPr lang="en-AU" b="1" dirty="0" smtClean="0">
                <a:latin typeface="+mn-lt"/>
              </a:rPr>
              <a:t>A </a:t>
            </a:r>
            <a:r>
              <a:rPr lang="en-AU" b="1" dirty="0">
                <a:latin typeface="+mn-lt"/>
              </a:rPr>
              <a:t>Longitudinal Study of </a:t>
            </a:r>
            <a:r>
              <a:rPr lang="en-AU" b="1" dirty="0" smtClean="0">
                <a:latin typeface="+mn-lt"/>
              </a:rPr>
              <a:t/>
            </a:r>
            <a:br>
              <a:rPr lang="en-AU" b="1" dirty="0" smtClean="0">
                <a:latin typeface="+mn-lt"/>
              </a:rPr>
            </a:br>
            <a:r>
              <a:rPr lang="en-AU" b="1" dirty="0" smtClean="0">
                <a:latin typeface="+mn-lt"/>
              </a:rPr>
              <a:t>Aboriginal </a:t>
            </a:r>
            <a:r>
              <a:rPr lang="en-AU" b="1" dirty="0">
                <a:latin typeface="+mn-lt"/>
              </a:rPr>
              <a:t>and Torres Strait Islander </a:t>
            </a:r>
            <a:r>
              <a:rPr lang="en-AU" b="1" dirty="0" smtClean="0">
                <a:latin typeface="+mn-lt"/>
              </a:rPr>
              <a:t>Families (2017)</a:t>
            </a:r>
            <a:endParaRPr lang="en-AU" dirty="0">
              <a:latin typeface="+mn-lt"/>
            </a:endParaRP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dirty="0">
                <a:latin typeface="+mn-lt"/>
              </a:rPr>
              <a:t>Editors: Maggie Walter, Karen L. Martin, </a:t>
            </a:r>
            <a:r>
              <a:rPr lang="en-AU" dirty="0" smtClean="0">
                <a:latin typeface="+mn-lt"/>
              </a:rPr>
              <a:t/>
            </a:r>
            <a:br>
              <a:rPr lang="en-AU" dirty="0" smtClean="0">
                <a:latin typeface="+mn-lt"/>
              </a:rPr>
            </a:br>
            <a:r>
              <a:rPr lang="en-AU" dirty="0" err="1" smtClean="0">
                <a:latin typeface="+mn-lt"/>
              </a:rPr>
              <a:t>Gawaian</a:t>
            </a:r>
            <a:r>
              <a:rPr lang="en-AU" dirty="0" smtClean="0">
                <a:latin typeface="+mn-lt"/>
              </a:rPr>
              <a:t> </a:t>
            </a:r>
            <a:r>
              <a:rPr lang="en-AU" dirty="0">
                <a:latin typeface="+mn-lt"/>
              </a:rPr>
              <a:t>Bodkin-Andrews. </a:t>
            </a:r>
            <a:endParaRPr lang="en-AU" dirty="0" smtClean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b="1" dirty="0" smtClean="0">
                <a:latin typeface="+mn-lt"/>
              </a:rPr>
              <a:t>Policy changes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dirty="0" smtClean="0">
                <a:latin typeface="+mn-lt"/>
              </a:rPr>
              <a:t>LSIC data helped inform the extension of Family Tax Benefit to ABSTUDY recipients aged 16 to 19 - helping families with children living away from home for study </a:t>
            </a:r>
            <a:endParaRPr lang="en-AU" dirty="0" smtClean="0">
              <a:solidFill>
                <a:srgbClr val="FF0000"/>
              </a:solidFill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b="1" dirty="0" smtClean="0">
                <a:latin typeface="+mn-lt"/>
              </a:rPr>
              <a:t>LSIC in key policy reports: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dirty="0" smtClean="0">
                <a:latin typeface="+mn-lt"/>
              </a:rPr>
              <a:t>Overcoming Indigenous Disadvantage Report: </a:t>
            </a:r>
            <a:br>
              <a:rPr lang="en-AU" dirty="0" smtClean="0">
                <a:latin typeface="+mn-lt"/>
              </a:rPr>
            </a:br>
            <a:r>
              <a:rPr lang="en-AU" dirty="0" smtClean="0">
                <a:latin typeface="+mn-lt"/>
              </a:rPr>
              <a:t>Key Indicators 2020 (LSIC mentioned 22 times)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-AU" b="1" dirty="0" smtClean="0">
                <a:latin typeface="+mn-lt"/>
              </a:rPr>
              <a:t>Knowledge Exchange Platform</a:t>
            </a:r>
          </a:p>
          <a:p>
            <a: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AU" dirty="0" smtClean="0">
                <a:latin typeface="+mn-lt"/>
              </a:rPr>
              <a:t>AIATSIS Indigenous Research Exchange – we hope LSIC will feature in the research available via the platform</a:t>
            </a:r>
          </a:p>
          <a:p>
            <a:pPr marL="0" indent="0">
              <a:buNone/>
            </a:pPr>
            <a:endParaRPr lang="en-AU" dirty="0">
              <a:latin typeface="+mn-lt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5881">
            <a:off x="8822928" y="1211678"/>
            <a:ext cx="1074225" cy="1574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3922" y="2738549"/>
            <a:ext cx="1493596" cy="1684443"/>
          </a:xfrm>
          <a:prstGeom prst="rect">
            <a:avLst/>
          </a:prstGeom>
        </p:spPr>
      </p:pic>
      <p:pic>
        <p:nvPicPr>
          <p:cNvPr id="6" name="Content Placeholder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089" y="3978111"/>
            <a:ext cx="1478541" cy="1619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01740" y="1998798"/>
            <a:ext cx="2087564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AU" b="1" dirty="0">
                <a:solidFill>
                  <a:srgbClr val="C00000"/>
                </a:solidFill>
                <a:latin typeface="+mn-lt"/>
              </a:rPr>
              <a:t>More than </a:t>
            </a:r>
            <a:r>
              <a:rPr lang="en-AU" b="1" dirty="0" smtClean="0">
                <a:solidFill>
                  <a:srgbClr val="C00000"/>
                </a:solidFill>
                <a:latin typeface="+mn-lt"/>
              </a:rPr>
              <a:t>17,000 </a:t>
            </a:r>
            <a:r>
              <a:rPr lang="en-AU" b="1" dirty="0">
                <a:solidFill>
                  <a:srgbClr val="C00000"/>
                </a:solidFill>
                <a:latin typeface="+mn-lt"/>
              </a:rPr>
              <a:t>downloads</a:t>
            </a:r>
          </a:p>
        </p:txBody>
      </p:sp>
    </p:spTree>
    <p:extLst>
      <p:ext uri="{BB962C8B-B14F-4D97-AF65-F5344CB8AC3E}">
        <p14:creationId xmlns:p14="http://schemas.microsoft.com/office/powerpoint/2010/main" val="248552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424206" y="1040130"/>
            <a:ext cx="6322400" cy="594360"/>
          </a:xfrm>
        </p:spPr>
        <p:txBody>
          <a:bodyPr/>
          <a:lstStyle/>
          <a:p>
            <a:r>
              <a:rPr lang="en-AU" sz="2600" b="1" dirty="0">
                <a:latin typeface="+mn-lt"/>
              </a:rPr>
              <a:t>How does LSIC inform CTG targets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24206" y="1634491"/>
            <a:ext cx="9810672" cy="4664972"/>
          </a:xfrm>
        </p:spPr>
        <p:txBody>
          <a:bodyPr/>
          <a:lstStyle/>
          <a:p>
            <a:pPr marL="0" indent="0">
              <a:buNone/>
            </a:pPr>
            <a:r>
              <a:rPr lang="en-AU" dirty="0">
                <a:latin typeface="+mn-lt"/>
              </a:rPr>
              <a:t>The </a:t>
            </a:r>
            <a:r>
              <a:rPr lang="en-AU" dirty="0" smtClean="0">
                <a:latin typeface="+mn-lt"/>
              </a:rPr>
              <a:t>new National </a:t>
            </a:r>
            <a:r>
              <a:rPr lang="en-AU" dirty="0">
                <a:latin typeface="+mn-lt"/>
              </a:rPr>
              <a:t>Agreement on Closing the Gap </a:t>
            </a:r>
            <a:r>
              <a:rPr lang="en-AU" dirty="0" smtClean="0">
                <a:latin typeface="+mn-lt"/>
              </a:rPr>
              <a:t>(CTG) came </a:t>
            </a:r>
            <a:r>
              <a:rPr lang="en-AU" dirty="0">
                <a:latin typeface="+mn-lt"/>
              </a:rPr>
              <a:t>into effect on </a:t>
            </a:r>
            <a:r>
              <a:rPr lang="en-AU" dirty="0" smtClean="0">
                <a:latin typeface="+mn-lt"/>
              </a:rPr>
              <a:t/>
            </a:r>
            <a:br>
              <a:rPr lang="en-AU" dirty="0" smtClean="0">
                <a:latin typeface="+mn-lt"/>
              </a:rPr>
            </a:br>
            <a:r>
              <a:rPr lang="en-AU" dirty="0" smtClean="0">
                <a:latin typeface="+mn-lt"/>
              </a:rPr>
              <a:t>27 </a:t>
            </a:r>
            <a:r>
              <a:rPr lang="en-AU" dirty="0">
                <a:latin typeface="+mn-lt"/>
              </a:rPr>
              <a:t>July </a:t>
            </a:r>
            <a:r>
              <a:rPr lang="en-AU" dirty="0" smtClean="0">
                <a:latin typeface="+mn-lt"/>
              </a:rPr>
              <a:t>2020; signed by the </a:t>
            </a:r>
            <a:r>
              <a:rPr lang="en-AU" dirty="0">
                <a:latin typeface="+mn-lt"/>
              </a:rPr>
              <a:t>Coalition of Peaks together with Australian </a:t>
            </a:r>
            <a:r>
              <a:rPr lang="en-AU" dirty="0" smtClean="0">
                <a:latin typeface="+mn-lt"/>
              </a:rPr>
              <a:t>governments</a:t>
            </a:r>
            <a:r>
              <a:rPr lang="en-AU" dirty="0">
                <a:latin typeface="+mn-lt"/>
              </a:rPr>
              <a:t> </a:t>
            </a:r>
            <a:endParaRPr lang="en-AU" dirty="0" smtClean="0">
              <a:latin typeface="+mn-lt"/>
            </a:endParaRPr>
          </a:p>
          <a:p>
            <a:pPr marL="274638" lvl="1" indent="0">
              <a:buNone/>
            </a:pPr>
            <a:r>
              <a:rPr lang="en-AU" dirty="0" smtClean="0">
                <a:latin typeface="+mn-lt"/>
              </a:rPr>
              <a:t>LSIC collects information </a:t>
            </a:r>
            <a:r>
              <a:rPr lang="en-AU" b="1" dirty="0" smtClean="0">
                <a:latin typeface="+mn-lt"/>
              </a:rPr>
              <a:t>that can inform </a:t>
            </a:r>
            <a:r>
              <a:rPr lang="en-AU" dirty="0" smtClean="0">
                <a:latin typeface="+mn-lt"/>
              </a:rPr>
              <a:t>most of the 16 </a:t>
            </a:r>
            <a:r>
              <a:rPr lang="en-AU" dirty="0">
                <a:latin typeface="+mn-lt"/>
              </a:rPr>
              <a:t>national socio-economic </a:t>
            </a:r>
            <a:r>
              <a:rPr lang="en-AU" dirty="0" smtClean="0">
                <a:latin typeface="+mn-lt"/>
              </a:rPr>
              <a:t>targets - education</a:t>
            </a:r>
            <a:r>
              <a:rPr lang="en-AU" dirty="0">
                <a:latin typeface="+mn-lt"/>
              </a:rPr>
              <a:t>, employment, health and well-being, justice, safety, housing, land and waters, and Aboriginal and Torres Strait Islander languages</a:t>
            </a:r>
            <a:r>
              <a:rPr lang="en-AU" dirty="0" smtClean="0">
                <a:latin typeface="+mn-lt"/>
              </a:rPr>
              <a:t> </a:t>
            </a:r>
          </a:p>
          <a:p>
            <a:pPr marL="0" indent="0">
              <a:buNone/>
            </a:pPr>
            <a:r>
              <a:rPr lang="en-AU" dirty="0" smtClean="0">
                <a:latin typeface="+mn-lt"/>
              </a:rPr>
              <a:t>LSIC can answer questions such as:   </a:t>
            </a:r>
          </a:p>
          <a:p>
            <a:r>
              <a:rPr lang="en-AU" sz="1800" dirty="0">
                <a:latin typeface="+mn-lt"/>
              </a:rPr>
              <a:t>What influences strong family relationships?</a:t>
            </a:r>
          </a:p>
          <a:p>
            <a:r>
              <a:rPr lang="en-AU" sz="1800" dirty="0">
                <a:latin typeface="+mn-lt"/>
              </a:rPr>
              <a:t>Does post natal depression affect later child outcomes? </a:t>
            </a:r>
          </a:p>
          <a:p>
            <a:r>
              <a:rPr lang="en-AU" sz="1800" dirty="0">
                <a:latin typeface="+mn-lt"/>
              </a:rPr>
              <a:t>Does learning a language at school help with school engagement? </a:t>
            </a:r>
          </a:p>
          <a:p>
            <a:pPr marL="0" indent="0">
              <a:buNone/>
            </a:pPr>
            <a:r>
              <a:rPr lang="en-AU" b="1" dirty="0" smtClean="0">
                <a:latin typeface="+mn-lt"/>
              </a:rPr>
              <a:t>NB </a:t>
            </a:r>
            <a:r>
              <a:rPr lang="en-AU" i="1" dirty="0" smtClean="0">
                <a:latin typeface="+mn-lt"/>
              </a:rPr>
              <a:t>LSIC </a:t>
            </a:r>
            <a:r>
              <a:rPr lang="en-AU" i="1" dirty="0">
                <a:latin typeface="+mn-lt"/>
              </a:rPr>
              <a:t>is not a population survey and </a:t>
            </a:r>
            <a:r>
              <a:rPr lang="en-AU" i="1" dirty="0" smtClean="0">
                <a:latin typeface="+mn-lt"/>
              </a:rPr>
              <a:t>cannot </a:t>
            </a:r>
            <a:r>
              <a:rPr lang="en-AU" i="1" dirty="0">
                <a:latin typeface="+mn-lt"/>
              </a:rPr>
              <a:t>be used to measure population </a:t>
            </a:r>
            <a:r>
              <a:rPr lang="en-AU" i="1" dirty="0" smtClean="0">
                <a:latin typeface="+mn-lt"/>
              </a:rPr>
              <a:t>change in relation to the targets</a:t>
            </a:r>
            <a:endParaRPr lang="en-AU" i="1" dirty="0">
              <a:latin typeface="+mn-lt"/>
            </a:endParaRPr>
          </a:p>
          <a:p>
            <a:endParaRPr lang="en-AU" dirty="0" smtClean="0"/>
          </a:p>
          <a:p>
            <a:endParaRPr lang="en-AU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0280" y="3583574"/>
            <a:ext cx="1484423" cy="165378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4878" y="4309802"/>
            <a:ext cx="1494698" cy="1818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681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3"/>
          <p:cNvSpPr txBox="1">
            <a:spLocks noChangeArrowheads="1"/>
          </p:cNvSpPr>
          <p:nvPr/>
        </p:nvSpPr>
        <p:spPr bwMode="auto">
          <a:xfrm>
            <a:off x="329269" y="952405"/>
            <a:ext cx="4940313" cy="492443"/>
          </a:xfrm>
          <a:prstGeom prst="rect">
            <a:avLst/>
          </a:prstGeom>
          <a:noFill/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n-AU" sz="2600" b="1" dirty="0">
                <a:solidFill>
                  <a:srgbClr val="FAA41A"/>
                </a:solidFill>
                <a:latin typeface="+mn-lt"/>
              </a:rPr>
              <a:t>Find out more about LSIC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29269" y="1444848"/>
            <a:ext cx="10333231" cy="487825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AU" dirty="0"/>
              <a:t>An electronic copy of the </a:t>
            </a:r>
            <a:r>
              <a:rPr lang="en-AU" b="1" dirty="0" smtClean="0">
                <a:solidFill>
                  <a:srgbClr val="7030A0"/>
                </a:solidFill>
              </a:rPr>
              <a:t>Decade of Data report </a:t>
            </a:r>
            <a:r>
              <a:rPr lang="en-AU" dirty="0"/>
              <a:t>and more information about the survey is available here: </a:t>
            </a:r>
            <a:r>
              <a:rPr lang="en-AU" b="1" u="sng" dirty="0" smtClean="0">
                <a:solidFill>
                  <a:srgbClr val="FFC000"/>
                </a:solidFill>
                <a:hlinkClick r:id="rId3"/>
              </a:rPr>
              <a:t>www.dss.gov.au/lsic</a:t>
            </a:r>
            <a:endParaRPr lang="en-AU" b="1" u="sng" dirty="0" smtClean="0">
              <a:solidFill>
                <a:srgbClr val="FFC000"/>
              </a:solidFill>
            </a:endParaRPr>
          </a:p>
          <a:p>
            <a:endParaRPr lang="en-AU" b="1" u="sng" dirty="0" smtClean="0">
              <a:solidFill>
                <a:srgbClr val="FFC000"/>
              </a:solidFill>
            </a:endParaRPr>
          </a:p>
          <a:p>
            <a:pPr marL="534988" indent="-37465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b="1" dirty="0" smtClean="0">
                <a:solidFill>
                  <a:srgbClr val="FF9900"/>
                </a:solidFill>
              </a:rPr>
              <a:t>Fill in the order </a:t>
            </a:r>
            <a:r>
              <a:rPr lang="en-AU" b="1" dirty="0">
                <a:solidFill>
                  <a:srgbClr val="FF9900"/>
                </a:solidFill>
              </a:rPr>
              <a:t>form at the </a:t>
            </a:r>
            <a:r>
              <a:rPr lang="en-AU" b="1" dirty="0" smtClean="0">
                <a:solidFill>
                  <a:srgbClr val="FF9900"/>
                </a:solidFill>
              </a:rPr>
              <a:t>front, </a:t>
            </a:r>
            <a:r>
              <a:rPr lang="en-AU" b="1" dirty="0">
                <a:solidFill>
                  <a:srgbClr val="FF9900"/>
                </a:solidFill>
              </a:rPr>
              <a:t>or from the Footprints stall to order electronic or hard copies of the report</a:t>
            </a:r>
          </a:p>
          <a:p>
            <a:endParaRPr lang="en-AU" b="1" dirty="0" smtClean="0"/>
          </a:p>
          <a:p>
            <a:r>
              <a:rPr lang="en-AU" b="1" dirty="0" smtClean="0">
                <a:solidFill>
                  <a:srgbClr val="7030A0"/>
                </a:solidFill>
              </a:rPr>
              <a:t>Data </a:t>
            </a:r>
            <a:r>
              <a:rPr lang="en-AU" b="1" dirty="0">
                <a:solidFill>
                  <a:srgbClr val="7030A0"/>
                </a:solidFill>
              </a:rPr>
              <a:t>Access:</a:t>
            </a:r>
            <a:r>
              <a:rPr lang="en-AU" dirty="0">
                <a:solidFill>
                  <a:srgbClr val="7030A0"/>
                </a:solidFill>
              </a:rPr>
              <a:t> </a:t>
            </a:r>
            <a:r>
              <a:rPr lang="en-AU" dirty="0"/>
              <a:t>you can apply for the </a:t>
            </a:r>
            <a:r>
              <a:rPr lang="en-AU" dirty="0" smtClean="0"/>
              <a:t>data via </a:t>
            </a:r>
            <a:r>
              <a:rPr lang="en-AU" dirty="0"/>
              <a:t>the Australian Data Archive: </a:t>
            </a:r>
            <a:r>
              <a:rPr lang="en-AU" u="sng" dirty="0">
                <a:hlinkClick r:id="rId4"/>
              </a:rPr>
              <a:t>https://</a:t>
            </a:r>
            <a:r>
              <a:rPr lang="en-AU" u="sng" dirty="0" smtClean="0">
                <a:hlinkClick r:id="rId4"/>
              </a:rPr>
              <a:t>dataverse.ada.edu.au/dataverse/lsic</a:t>
            </a:r>
            <a:r>
              <a:rPr lang="en-AU" u="sng" dirty="0" smtClean="0"/>
              <a:t> </a:t>
            </a:r>
            <a:r>
              <a:rPr lang="en-AU" dirty="0" smtClean="0"/>
              <a:t>  </a:t>
            </a:r>
            <a:endParaRPr lang="en-AU" dirty="0"/>
          </a:p>
          <a:p>
            <a:endParaRPr lang="en-AU" b="1" dirty="0" smtClean="0">
              <a:solidFill>
                <a:srgbClr val="7030A0"/>
              </a:solidFill>
            </a:endParaRPr>
          </a:p>
          <a:p>
            <a:pPr marL="540000" lvl="1">
              <a:buFont typeface="Arial" panose="020B0604020202020204" pitchFamily="34" charset="0"/>
              <a:buChar char="•"/>
            </a:pPr>
            <a:r>
              <a:rPr lang="en-AU" b="1" dirty="0" smtClean="0">
                <a:solidFill>
                  <a:srgbClr val="7030A0"/>
                </a:solidFill>
              </a:rPr>
              <a:t>Data </a:t>
            </a:r>
            <a:r>
              <a:rPr lang="en-AU" b="1" dirty="0">
                <a:solidFill>
                  <a:srgbClr val="7030A0"/>
                </a:solidFill>
              </a:rPr>
              <a:t>user workshops </a:t>
            </a:r>
            <a:r>
              <a:rPr lang="en-AU" dirty="0"/>
              <a:t>can be arranged to assist users of LSIC data to understand and navigate the LSIC datasets. Please email:</a:t>
            </a:r>
            <a:r>
              <a:rPr lang="en-AU" b="1" dirty="0"/>
              <a:t> </a:t>
            </a:r>
            <a:r>
              <a:rPr lang="en-AU" u="sng" dirty="0">
                <a:hlinkClick r:id="rId5"/>
              </a:rPr>
              <a:t>lsicdata@dss.gov.au</a:t>
            </a:r>
            <a:endParaRPr lang="en-AU" dirty="0"/>
          </a:p>
          <a:p>
            <a:pPr marL="540000" lvl="1">
              <a:buFont typeface="Arial" panose="020B0604020202020204" pitchFamily="34" charset="0"/>
              <a:buChar char="•"/>
            </a:pPr>
            <a:endParaRPr lang="en-AU" b="1" dirty="0" smtClean="0"/>
          </a:p>
          <a:p>
            <a:pPr marL="540000" lvl="1">
              <a:buFont typeface="Arial" panose="020B0604020202020204" pitchFamily="34" charset="0"/>
              <a:buChar char="•"/>
            </a:pPr>
            <a:r>
              <a:rPr lang="en-AU" b="1" dirty="0" smtClean="0">
                <a:solidFill>
                  <a:srgbClr val="7030A0"/>
                </a:solidFill>
              </a:rPr>
              <a:t>Ad </a:t>
            </a:r>
            <a:r>
              <a:rPr lang="en-AU" b="1" dirty="0">
                <a:solidFill>
                  <a:srgbClr val="7030A0"/>
                </a:solidFill>
              </a:rPr>
              <a:t>hoc data requests</a:t>
            </a:r>
            <a:r>
              <a:rPr lang="en-AU" dirty="0">
                <a:solidFill>
                  <a:srgbClr val="7030A0"/>
                </a:solidFill>
              </a:rPr>
              <a:t> </a:t>
            </a:r>
            <a:r>
              <a:rPr lang="en-AU" dirty="0"/>
              <a:t>are available for small requirements. Please email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your </a:t>
            </a:r>
            <a:r>
              <a:rPr lang="en-AU" dirty="0"/>
              <a:t>request to </a:t>
            </a:r>
            <a:r>
              <a:rPr lang="en-AU" u="sng" dirty="0">
                <a:hlinkClick r:id="rId5"/>
              </a:rPr>
              <a:t>lsicdata@dss.gov.au</a:t>
            </a:r>
            <a:r>
              <a:rPr lang="en-AU" dirty="0"/>
              <a:t> </a:t>
            </a:r>
          </a:p>
          <a:p>
            <a:pPr marL="254250" lvl="1" indent="0"/>
            <a:endParaRPr lang="en-AU" b="1" dirty="0" smtClean="0"/>
          </a:p>
          <a:p>
            <a:pPr marL="540000" lvl="1">
              <a:buFont typeface="Arial" panose="020B0604020202020204" pitchFamily="34" charset="0"/>
              <a:buChar char="•"/>
            </a:pPr>
            <a:r>
              <a:rPr lang="en-AU" b="1" dirty="0" smtClean="0">
                <a:solidFill>
                  <a:srgbClr val="7030A0"/>
                </a:solidFill>
              </a:rPr>
              <a:t>Bibliographic </a:t>
            </a:r>
            <a:r>
              <a:rPr lang="en-AU" b="1" dirty="0">
                <a:solidFill>
                  <a:srgbClr val="7030A0"/>
                </a:solidFill>
              </a:rPr>
              <a:t>research repository for </a:t>
            </a:r>
            <a:r>
              <a:rPr lang="en-AU" b="1" dirty="0" smtClean="0">
                <a:solidFill>
                  <a:srgbClr val="7030A0"/>
                </a:solidFill>
              </a:rPr>
              <a:t>analysis</a:t>
            </a:r>
            <a:r>
              <a:rPr lang="en-AU" dirty="0"/>
              <a:t>: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see </a:t>
            </a:r>
            <a:r>
              <a:rPr lang="en-AU" u="sng" dirty="0">
                <a:hlinkClick r:id="rId6"/>
              </a:rPr>
              <a:t>http://flosse.dss.gov.au/</a:t>
            </a:r>
            <a:r>
              <a:rPr lang="en-AU" dirty="0"/>
              <a:t>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27497" y="4566197"/>
            <a:ext cx="2249154" cy="1672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874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9386" y="1105196"/>
            <a:ext cx="8343900" cy="865971"/>
          </a:xfrm>
        </p:spPr>
        <p:txBody>
          <a:bodyPr/>
          <a:lstStyle/>
          <a:p>
            <a:r>
              <a:rPr lang="en-AU" sz="2600" b="1" dirty="0" smtClean="0">
                <a:solidFill>
                  <a:srgbClr val="FAA41A"/>
                </a:solidFill>
                <a:latin typeface="Arial"/>
              </a:rPr>
              <a:t>2008 and up:</a:t>
            </a:r>
            <a:br>
              <a:rPr lang="en-AU" sz="2600" b="1" dirty="0" smtClean="0">
                <a:solidFill>
                  <a:srgbClr val="FAA41A"/>
                </a:solidFill>
                <a:latin typeface="Arial"/>
              </a:rPr>
            </a:br>
            <a:r>
              <a:rPr lang="en-AU" sz="2600" b="1" dirty="0" smtClean="0">
                <a:solidFill>
                  <a:srgbClr val="FAA41A"/>
                </a:solidFill>
                <a:latin typeface="Arial"/>
              </a:rPr>
              <a:t>More </a:t>
            </a:r>
            <a:r>
              <a:rPr lang="en-AU" sz="2600" b="1" dirty="0">
                <a:solidFill>
                  <a:srgbClr val="FAA41A"/>
                </a:solidFill>
                <a:latin typeface="Arial"/>
              </a:rPr>
              <a:t>than A Decade of Data</a:t>
            </a:r>
            <a:r>
              <a:rPr lang="en-AU" sz="2800" b="1" dirty="0">
                <a:solidFill>
                  <a:srgbClr val="FF6600"/>
                </a:solidFill>
                <a:latin typeface="Arial"/>
              </a:rPr>
              <a:t/>
            </a:r>
            <a:br>
              <a:rPr lang="en-AU" sz="2800" b="1" dirty="0">
                <a:solidFill>
                  <a:srgbClr val="FF6600"/>
                </a:solidFill>
                <a:latin typeface="Arial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9386" y="1978157"/>
            <a:ext cx="11257740" cy="4148008"/>
          </a:xfrm>
        </p:spPr>
        <p:txBody>
          <a:bodyPr/>
          <a:lstStyle/>
          <a:p>
            <a:pPr marL="0" indent="0">
              <a:buNone/>
            </a:pPr>
            <a:r>
              <a:rPr lang="en-AU" dirty="0" smtClean="0"/>
              <a:t>Today’s presentation will provide a brief overview of</a:t>
            </a:r>
            <a:br>
              <a:rPr lang="en-AU" dirty="0" smtClean="0"/>
            </a:br>
            <a:r>
              <a:rPr lang="en-AU" i="1" dirty="0" smtClean="0"/>
              <a:t>Footprints in Time: </a:t>
            </a:r>
            <a:r>
              <a:rPr lang="en-AU" dirty="0" smtClean="0"/>
              <a:t>the Longitudinal Study of Indigenous Children (LSIC)</a:t>
            </a:r>
          </a:p>
          <a:p>
            <a:pPr marL="342900" indent="-342900">
              <a:spcBef>
                <a:spcPts val="2400"/>
              </a:spcBef>
            </a:pPr>
            <a:r>
              <a:rPr lang="en-AU" dirty="0" smtClean="0"/>
              <a:t>Who governs the study? </a:t>
            </a:r>
          </a:p>
          <a:p>
            <a:pPr marL="342900" indent="-342900"/>
            <a:r>
              <a:rPr lang="en-AU" dirty="0" smtClean="0"/>
              <a:t>What’s it about? </a:t>
            </a:r>
          </a:p>
          <a:p>
            <a:pPr marL="342900" indent="-342900"/>
            <a:r>
              <a:rPr lang="en-AU" dirty="0" smtClean="0"/>
              <a:t>Who is in </a:t>
            </a:r>
            <a:r>
              <a:rPr lang="en-AU" dirty="0"/>
              <a:t>the study? </a:t>
            </a:r>
            <a:endParaRPr lang="en-AU" dirty="0" smtClean="0"/>
          </a:p>
          <a:p>
            <a:pPr marL="342900" indent="-342900"/>
            <a:r>
              <a:rPr lang="en-AU" dirty="0" smtClean="0"/>
              <a:t>What are some findings?</a:t>
            </a:r>
          </a:p>
          <a:p>
            <a:pPr marL="342900" indent="-342900"/>
            <a:r>
              <a:rPr lang="en-AU" dirty="0" smtClean="0"/>
              <a:t>Who uses the data?</a:t>
            </a:r>
          </a:p>
          <a:p>
            <a:pPr marL="342900" indent="-342900"/>
            <a:r>
              <a:rPr lang="en-AU" dirty="0" smtClean="0"/>
              <a:t>Where can I get a copy of </a:t>
            </a:r>
            <a:r>
              <a:rPr lang="en-AU" dirty="0" smtClean="0">
                <a:hlinkClick r:id="rId3"/>
              </a:rPr>
              <a:t>A Decade </a:t>
            </a:r>
            <a:r>
              <a:rPr lang="en-AU" dirty="0">
                <a:hlinkClick r:id="rId3"/>
              </a:rPr>
              <a:t>of </a:t>
            </a:r>
            <a:r>
              <a:rPr lang="en-AU" dirty="0" smtClean="0">
                <a:hlinkClick r:id="rId3"/>
              </a:rPr>
              <a:t>Data</a:t>
            </a:r>
            <a:r>
              <a:rPr lang="en-AU" dirty="0" smtClean="0"/>
              <a:t>?</a:t>
            </a:r>
            <a:br>
              <a:rPr lang="en-AU" dirty="0" smtClean="0"/>
            </a:br>
            <a:endParaRPr lang="en-AU" dirty="0"/>
          </a:p>
          <a:p>
            <a:pPr marL="0" indent="0">
              <a:buNone/>
            </a:pPr>
            <a:endParaRPr lang="en-AU" dirty="0" smtClean="0"/>
          </a:p>
          <a:p>
            <a:pPr marL="0" indent="0">
              <a:buNone/>
            </a:pPr>
            <a:r>
              <a:rPr lang="en-AU" dirty="0" smtClean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95104" y="1978157"/>
            <a:ext cx="2672021" cy="37466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5635" y="6112829"/>
            <a:ext cx="11351491" cy="584775"/>
          </a:xfrm>
          <a:prstGeom prst="rect">
            <a:avLst/>
          </a:prstGeom>
          <a:solidFill>
            <a:srgbClr val="FFB95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1600" b="1" dirty="0">
                <a:solidFill>
                  <a:schemeClr val="accent1"/>
                </a:solidFill>
              </a:rPr>
              <a:t>Aboriginal and Torres Strait Islander people should be aware that this </a:t>
            </a:r>
            <a:r>
              <a:rPr lang="en-AU" sz="1600" b="1" dirty="0" smtClean="0">
                <a:solidFill>
                  <a:schemeClr val="accent1"/>
                </a:solidFill>
              </a:rPr>
              <a:t>presentation includes images of people </a:t>
            </a:r>
            <a:br>
              <a:rPr lang="en-AU" sz="1600" b="1" dirty="0" smtClean="0">
                <a:solidFill>
                  <a:schemeClr val="accent1"/>
                </a:solidFill>
              </a:rPr>
            </a:br>
            <a:r>
              <a:rPr lang="en-AU" sz="1600" b="1" dirty="0" smtClean="0">
                <a:solidFill>
                  <a:schemeClr val="accent1"/>
                </a:solidFill>
              </a:rPr>
              <a:t>who may have passed away </a:t>
            </a:r>
            <a:endParaRPr lang="en-AU" sz="16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86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429" y="0"/>
            <a:ext cx="9756742" cy="689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21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69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310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7382" y="1399176"/>
            <a:ext cx="4599709" cy="472037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Governance of the Study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97382" y="2078182"/>
            <a:ext cx="7730836" cy="4187251"/>
          </a:xfrm>
        </p:spPr>
        <p:txBody>
          <a:bodyPr/>
          <a:lstStyle/>
          <a:p>
            <a:r>
              <a:rPr lang="en-AU" dirty="0" smtClean="0"/>
              <a:t>The LSIC study design is guided </a:t>
            </a:r>
            <a:r>
              <a:rPr lang="en-AU" dirty="0"/>
              <a:t>by a Steering Committee </a:t>
            </a:r>
            <a:r>
              <a:rPr lang="en-AU" dirty="0" smtClean="0"/>
              <a:t>with a </a:t>
            </a:r>
            <a:r>
              <a:rPr lang="en-AU" dirty="0"/>
              <a:t>majority </a:t>
            </a:r>
            <a:r>
              <a:rPr lang="en-AU" dirty="0" smtClean="0"/>
              <a:t>of Indigenous members</a:t>
            </a:r>
            <a:endParaRPr lang="en-AU" dirty="0"/>
          </a:p>
          <a:p>
            <a:r>
              <a:rPr lang="en-AU" dirty="0" smtClean="0"/>
              <a:t>Advice is also sought through content design groups with primarily Aboriginal leadership, community elders and participants</a:t>
            </a:r>
          </a:p>
          <a:p>
            <a:r>
              <a:rPr lang="en-AU" dirty="0" smtClean="0"/>
              <a:t>Ethical clearance sought through the AIATSIS Ethics committee and jurisdictional committees</a:t>
            </a:r>
          </a:p>
          <a:p>
            <a:r>
              <a:rPr lang="en-AU" dirty="0" smtClean="0"/>
              <a:t>Managed </a:t>
            </a:r>
            <a:r>
              <a:rPr lang="en-AU" dirty="0"/>
              <a:t>by </a:t>
            </a:r>
            <a:r>
              <a:rPr lang="en-AU" dirty="0" smtClean="0"/>
              <a:t>the </a:t>
            </a:r>
            <a:r>
              <a:rPr lang="en-AU" dirty="0"/>
              <a:t>National Centre for Longitudinal Data </a:t>
            </a:r>
            <a:r>
              <a:rPr lang="en-AU" dirty="0" smtClean="0"/>
              <a:t>in DSS</a:t>
            </a:r>
            <a:endParaRPr lang="en-AU" dirty="0"/>
          </a:p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8357">
            <a:off x="206963" y="1863125"/>
            <a:ext cx="2623897" cy="38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3154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346" y="1102580"/>
            <a:ext cx="2700867" cy="451760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LSIC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3346" y="1645466"/>
            <a:ext cx="4969164" cy="1477297"/>
          </a:xfrm>
        </p:spPr>
        <p:txBody>
          <a:bodyPr/>
          <a:lstStyle/>
          <a:p>
            <a:pPr marL="0" indent="0">
              <a:buNone/>
            </a:pPr>
            <a:r>
              <a:rPr lang="en-AU" b="1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What</a:t>
            </a:r>
            <a:r>
              <a:rPr lang="en-AU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LSIC is one of the largest studies</a:t>
            </a:r>
            <a:b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 </a:t>
            </a: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Indigenous children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worldwide </a:t>
            </a: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&amp;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follows Aboriginal &amp; Torres Strait Islander </a:t>
            </a:r>
            <a:b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children and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their carers over time. </a:t>
            </a:r>
            <a:endParaRPr lang="en-A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AU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900" indent="0">
              <a:lnSpc>
                <a:spcPct val="90000"/>
              </a:lnSpc>
              <a:spcAft>
                <a:spcPts val="1000"/>
              </a:spcAft>
              <a:buNone/>
            </a:pPr>
            <a:endParaRPr lang="en-AU" sz="100" b="1" dirty="0"/>
          </a:p>
          <a:p>
            <a:pPr marL="342900" indent="-252000">
              <a:lnSpc>
                <a:spcPct val="90000"/>
              </a:lnSpc>
              <a:spcBef>
                <a:spcPts val="1800"/>
              </a:spcBef>
            </a:pPr>
            <a:endParaRPr lang="en-AU" dirty="0" smtClean="0"/>
          </a:p>
          <a:p>
            <a:pPr marL="342900" indent="-252000">
              <a:lnSpc>
                <a:spcPct val="90000"/>
              </a:lnSpc>
              <a:spcBef>
                <a:spcPts val="1800"/>
              </a:spcBef>
            </a:pPr>
            <a:endParaRPr lang="en-AU" sz="1800" dirty="0"/>
          </a:p>
        </p:txBody>
      </p:sp>
      <p:sp>
        <p:nvSpPr>
          <p:cNvPr id="9" name="TextBox 8"/>
          <p:cNvSpPr txBox="1"/>
          <p:nvPr/>
        </p:nvSpPr>
        <p:spPr>
          <a:xfrm>
            <a:off x="443345" y="3228678"/>
            <a:ext cx="506152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Who: 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DSS employs full time Aboriginal and </a:t>
            </a:r>
            <a:br>
              <a:rPr lang="en-AU" sz="2000" dirty="0">
                <a:solidFill>
                  <a:prstClr val="black"/>
                </a:solidFill>
                <a:latin typeface="+mn-lt"/>
              </a:rPr>
            </a:br>
            <a:r>
              <a:rPr lang="en-AU" sz="2000" dirty="0">
                <a:solidFill>
                  <a:prstClr val="black"/>
                </a:solidFill>
                <a:latin typeface="+mn-lt"/>
              </a:rPr>
              <a:t>Torres Strait Islander people to conduct annual interviews.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Nearly 1,700 families from remote, regional and urban Australia were in the first LSIC survey in 2008.</a:t>
            </a:r>
          </a:p>
          <a:p>
            <a:pPr marL="342900" indent="-34290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There are still more than 1,500 families involved in the </a:t>
            </a:r>
            <a:r>
              <a:rPr lang="en-AU" sz="2000" dirty="0" smtClean="0">
                <a:solidFill>
                  <a:prstClr val="black"/>
                </a:solidFill>
                <a:latin typeface="+mn-lt"/>
              </a:rPr>
              <a:t>study</a:t>
            </a:r>
            <a:endParaRPr lang="en-AU" sz="2000" dirty="0">
              <a:solidFill>
                <a:prstClr val="black"/>
              </a:solidFill>
              <a:latin typeface="+mn-lt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843339" y="1964613"/>
            <a:ext cx="5969951" cy="3640696"/>
            <a:chOff x="5843339" y="1352166"/>
            <a:chExt cx="5969951" cy="364069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43339" y="1352166"/>
              <a:ext cx="5969951" cy="3118234"/>
            </a:xfrm>
            <a:prstGeom prst="rect">
              <a:avLst/>
            </a:prstGeom>
          </p:spPr>
        </p:pic>
        <p:sp>
          <p:nvSpPr>
            <p:cNvPr id="7" name="Content Placeholder 2"/>
            <p:cNvSpPr txBox="1">
              <a:spLocks/>
            </p:cNvSpPr>
            <p:nvPr/>
          </p:nvSpPr>
          <p:spPr>
            <a:xfrm>
              <a:off x="6507633" y="4470400"/>
              <a:ext cx="4836102" cy="522462"/>
            </a:xfrm>
            <a:prstGeom prst="rect">
              <a:avLst/>
            </a:prstGeom>
          </p:spPr>
          <p:txBody>
            <a:bodyPr/>
            <a:lstStyle>
              <a:lvl1pPr marL="266700" indent="-266700" algn="l" defTabSz="914400" rtl="0" eaLnBrk="1" latinLnBrk="0" hangingPunct="1">
                <a:lnSpc>
                  <a:spcPct val="110000"/>
                </a:lnSpc>
                <a:spcBef>
                  <a:spcPts val="12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541338" indent="-274638" algn="l" defTabSz="914400" rtl="0" eaLnBrk="1" latinLnBrk="0" hangingPunct="1">
                <a:lnSpc>
                  <a:spcPct val="110000"/>
                </a:lnSpc>
                <a:spcBef>
                  <a:spcPts val="3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808038" indent="-274638" algn="l" defTabSz="914400" rtl="0" eaLnBrk="1" latinLnBrk="0" hangingPunct="1">
                <a:lnSpc>
                  <a:spcPct val="110000"/>
                </a:lnSpc>
                <a:spcBef>
                  <a:spcPts val="3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074738" indent="-266700" algn="l" defTabSz="914400" rtl="0" eaLnBrk="1" latinLnBrk="0" hangingPunct="1">
                <a:lnSpc>
                  <a:spcPct val="110000"/>
                </a:lnSpc>
                <a:spcBef>
                  <a:spcPts val="3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339850" indent="-265113" algn="l" defTabSz="914400" rtl="0" eaLnBrk="1" latinLnBrk="0" hangingPunct="1">
                <a:lnSpc>
                  <a:spcPct val="110000"/>
                </a:lnSpc>
                <a:spcBef>
                  <a:spcPts val="300"/>
                </a:spcBef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r>
                <a:rPr lang="en-AU" sz="1600" dirty="0" smtClean="0"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Pictured above: 2021 LSIC RAOs</a:t>
              </a:r>
            </a:p>
            <a:p>
              <a:pPr marL="0" indent="0" algn="ctr" fontAlgn="auto">
                <a:spcAft>
                  <a:spcPts val="0"/>
                </a:spcAft>
                <a:buFont typeface="Arial" panose="020B0604020202020204" pitchFamily="34" charset="0"/>
                <a:buNone/>
              </a:pPr>
              <a:endPara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marL="90900" indent="0" fontAlgn="auto">
                <a:lnSpc>
                  <a:spcPct val="90000"/>
                </a:lnSpc>
                <a:spcAft>
                  <a:spcPts val="1000"/>
                </a:spcAft>
                <a:buFont typeface="Arial" panose="020B0604020202020204" pitchFamily="34" charset="0"/>
                <a:buNone/>
              </a:pPr>
              <a:endParaRPr lang="en-AU" sz="100" b="1" dirty="0" smtClean="0"/>
            </a:p>
            <a:p>
              <a:pPr marL="342900" indent="-252000" fontAlgn="auto">
                <a:lnSpc>
                  <a:spcPct val="90000"/>
                </a:lnSpc>
                <a:spcBef>
                  <a:spcPts val="1800"/>
                </a:spcBef>
                <a:spcAft>
                  <a:spcPts val="0"/>
                </a:spcAft>
              </a:pPr>
              <a:endParaRPr lang="en-AU" dirty="0" smtClean="0"/>
            </a:p>
            <a:p>
              <a:pPr marL="342900" indent="-252000" fontAlgn="auto">
                <a:lnSpc>
                  <a:spcPct val="90000"/>
                </a:lnSpc>
                <a:spcBef>
                  <a:spcPts val="1800"/>
                </a:spcBef>
                <a:spcAft>
                  <a:spcPts val="0"/>
                </a:spcAft>
              </a:pPr>
              <a:endParaRPr lang="en-A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1059205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2753" y="1071705"/>
            <a:ext cx="2700867" cy="451760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LSIC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753" y="1361960"/>
            <a:ext cx="9757004" cy="4616190"/>
          </a:xfrm>
        </p:spPr>
        <p:txBody>
          <a:bodyPr/>
          <a:lstStyle/>
          <a:p>
            <a:pPr marL="90900" indent="0">
              <a:lnSpc>
                <a:spcPct val="90000"/>
              </a:lnSpc>
              <a:spcAft>
                <a:spcPts val="1000"/>
              </a:spcAft>
              <a:buNone/>
            </a:pPr>
            <a:endParaRPr lang="en-AU" sz="100" b="1" dirty="0"/>
          </a:p>
          <a:p>
            <a:pPr marL="90900" indent="0">
              <a:lnSpc>
                <a:spcPct val="90000"/>
              </a:lnSpc>
              <a:spcAft>
                <a:spcPts val="1000"/>
              </a:spcAft>
              <a:buNone/>
            </a:pPr>
            <a:r>
              <a:rPr lang="en-AU" b="1" dirty="0" smtClean="0"/>
              <a:t>When: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Consultation, trials and </a:t>
            </a: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pilots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2004-2007. </a:t>
            </a: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AU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Annual </a:t>
            </a:r>
            <a:r>
              <a:rPr lang="en-AU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data collection from 2008. </a:t>
            </a:r>
            <a:endParaRPr lang="en-AU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90900" indent="0">
              <a:lnSpc>
                <a:spcPct val="90000"/>
              </a:lnSpc>
              <a:spcAft>
                <a:spcPts val="1000"/>
              </a:spcAft>
              <a:buNone/>
            </a:pPr>
            <a:r>
              <a:rPr lang="en-AU" b="1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Why</a:t>
            </a:r>
            <a:r>
              <a:rPr lang="en-AU" b="1" dirty="0"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AU" dirty="0"/>
              <a:t>To explore how early childhood </a:t>
            </a:r>
            <a:r>
              <a:rPr lang="en-AU" dirty="0" smtClean="0"/>
              <a:t/>
            </a:r>
            <a:br>
              <a:rPr lang="en-AU" dirty="0" smtClean="0"/>
            </a:br>
            <a:r>
              <a:rPr lang="en-AU" dirty="0" smtClean="0"/>
              <a:t>affects later </a:t>
            </a:r>
            <a:r>
              <a:rPr lang="en-AU" dirty="0"/>
              <a:t>life outcomes for </a:t>
            </a:r>
            <a:r>
              <a:rPr lang="en-AU" dirty="0" smtClean="0"/>
              <a:t>Aboriginal </a:t>
            </a:r>
            <a:br>
              <a:rPr lang="en-AU" dirty="0" smtClean="0"/>
            </a:br>
            <a:r>
              <a:rPr lang="en-AU" dirty="0" smtClean="0"/>
              <a:t>and Torres </a:t>
            </a:r>
            <a:r>
              <a:rPr lang="en-AU" dirty="0"/>
              <a:t>Strait Islander </a:t>
            </a:r>
            <a:r>
              <a:rPr lang="en-AU" dirty="0" smtClean="0"/>
              <a:t>children </a:t>
            </a:r>
            <a:br>
              <a:rPr lang="en-AU" dirty="0" smtClean="0"/>
            </a:br>
            <a:r>
              <a:rPr lang="en-AU" dirty="0" smtClean="0"/>
              <a:t>and find </a:t>
            </a:r>
            <a:r>
              <a:rPr lang="en-AU" dirty="0"/>
              <a:t>out what helps </a:t>
            </a:r>
            <a:r>
              <a:rPr lang="en-AU" dirty="0" smtClean="0"/>
              <a:t>children </a:t>
            </a:r>
            <a:br>
              <a:rPr lang="en-AU" dirty="0" smtClean="0"/>
            </a:br>
            <a:r>
              <a:rPr lang="en-AU" dirty="0" smtClean="0"/>
              <a:t>to</a:t>
            </a:r>
            <a:r>
              <a:rPr lang="en-AU" dirty="0"/>
              <a:t> </a:t>
            </a:r>
            <a:r>
              <a:rPr lang="en-AU" dirty="0" smtClean="0"/>
              <a:t>grow </a:t>
            </a:r>
            <a:r>
              <a:rPr lang="en-AU" dirty="0"/>
              <a:t>up strong.</a:t>
            </a:r>
          </a:p>
          <a:p>
            <a:pPr marL="90900" indent="0">
              <a:lnSpc>
                <a:spcPct val="90000"/>
              </a:lnSpc>
              <a:spcAft>
                <a:spcPts val="1000"/>
              </a:spcAft>
              <a:buNone/>
            </a:pPr>
            <a:endParaRPr lang="en-AU" dirty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252000">
              <a:lnSpc>
                <a:spcPct val="90000"/>
              </a:lnSpc>
              <a:spcBef>
                <a:spcPts val="1800"/>
              </a:spcBef>
            </a:pPr>
            <a:endParaRPr lang="en-AU" dirty="0" smtClean="0"/>
          </a:p>
          <a:p>
            <a:pPr marL="342900" indent="-252000">
              <a:lnSpc>
                <a:spcPct val="90000"/>
              </a:lnSpc>
              <a:spcBef>
                <a:spcPts val="1800"/>
              </a:spcBef>
            </a:pPr>
            <a:endParaRPr lang="en-AU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11974" r="15740"/>
          <a:stretch/>
        </p:blipFill>
        <p:spPr>
          <a:xfrm>
            <a:off x="3035203" y="4010538"/>
            <a:ext cx="1281453" cy="13312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682" y="4779105"/>
            <a:ext cx="1356091" cy="1006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9086" y="3478127"/>
            <a:ext cx="1096083" cy="11980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6266" y="2852763"/>
            <a:ext cx="948465" cy="12809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4674" y="2090921"/>
            <a:ext cx="1044472" cy="123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4F81BD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EEECE1"/>
                  </a:outerShdw>
                </a:effectLst>
              </a14:hiddenEffects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66267" y="1294177"/>
            <a:ext cx="948465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7293" y="2779648"/>
            <a:ext cx="1105257" cy="1354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74921" y="2077854"/>
            <a:ext cx="1214324" cy="12474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11651" y="4779105"/>
            <a:ext cx="599198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b="1" dirty="0">
                <a:latin typeface="+mn-lt"/>
              </a:rPr>
              <a:t>What: </a:t>
            </a:r>
            <a:r>
              <a:rPr lang="en-AU" sz="2000" dirty="0">
                <a:latin typeface="+mn-lt"/>
                <a:ea typeface="+mn-ea"/>
                <a:cs typeface="+mn-cs"/>
              </a:rPr>
              <a:t>The study collects information about </a:t>
            </a:r>
            <a:br>
              <a:rPr lang="en-AU" sz="2000" dirty="0">
                <a:latin typeface="+mn-lt"/>
                <a:ea typeface="+mn-ea"/>
                <a:cs typeface="+mn-cs"/>
              </a:rPr>
            </a:br>
            <a:r>
              <a:rPr lang="en-AU" sz="2000" dirty="0">
                <a:latin typeface="+mn-lt"/>
                <a:ea typeface="+mn-ea"/>
                <a:cs typeface="+mn-cs"/>
              </a:rPr>
              <a:t>family relationships, child and parent education, strengths, health, culture, community, racism, life events, identity, contact with the justice system, employment, financial hardship, aspirations…</a:t>
            </a:r>
            <a:br>
              <a:rPr lang="en-AU" sz="2000" dirty="0">
                <a:latin typeface="+mn-lt"/>
                <a:ea typeface="+mn-ea"/>
                <a:cs typeface="+mn-cs"/>
              </a:rPr>
            </a:br>
            <a:endParaRPr lang="en-AU" sz="2000" dirty="0">
              <a:latin typeface="+mn-lt"/>
              <a:ea typeface="+mn-ea"/>
              <a:cs typeface="+mn-cs"/>
            </a:endParaRPr>
          </a:p>
          <a:p>
            <a:endParaRPr lang="en-AU" dirty="0"/>
          </a:p>
        </p:txBody>
      </p:sp>
      <p:sp>
        <p:nvSpPr>
          <p:cNvPr id="6" name="TextBox 5"/>
          <p:cNvSpPr txBox="1"/>
          <p:nvPr/>
        </p:nvSpPr>
        <p:spPr>
          <a:xfrm>
            <a:off x="1984564" y="6574421"/>
            <a:ext cx="917027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400" dirty="0">
                <a:latin typeface="+mn-lt"/>
              </a:rPr>
              <a:t>Note: The pictures in this presentation are of LSIC kids and are shown with parent or carer permission</a:t>
            </a:r>
          </a:p>
          <a:p>
            <a:endParaRPr lang="en-AU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38308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5" y="1108886"/>
            <a:ext cx="2923240" cy="62502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AU" sz="2600" b="1" dirty="0">
                <a:solidFill>
                  <a:srgbClr val="FAA41A"/>
                </a:solidFill>
                <a:latin typeface="Arial"/>
                <a:ea typeface="+mn-ea"/>
                <a:cs typeface="+mn-cs"/>
              </a:rPr>
              <a:t>LSIC Overview</a:t>
            </a:r>
            <a:r>
              <a:rPr lang="en-AU" sz="2600" b="1" dirty="0">
                <a:solidFill>
                  <a:srgbClr val="FF6600"/>
                </a:solidFill>
                <a:latin typeface="Arial"/>
                <a:ea typeface="+mn-ea"/>
                <a:cs typeface="+mn-cs"/>
              </a:rPr>
              <a:t/>
            </a:r>
            <a:br>
              <a:rPr lang="en-AU" sz="2600" b="1" dirty="0">
                <a:solidFill>
                  <a:srgbClr val="FF6600"/>
                </a:solidFill>
                <a:latin typeface="Arial"/>
                <a:ea typeface="+mn-ea"/>
                <a:cs typeface="+mn-cs"/>
              </a:rPr>
            </a:br>
            <a:endParaRPr lang="en-A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62928" y="1530293"/>
            <a:ext cx="8012430" cy="720090"/>
          </a:xfrm>
        </p:spPr>
        <p:txBody>
          <a:bodyPr/>
          <a:lstStyle/>
          <a:p>
            <a:pPr marL="0" indent="0">
              <a:buNone/>
            </a:pPr>
            <a:r>
              <a:rPr lang="en-AU" b="1" dirty="0">
                <a:solidFill>
                  <a:srgbClr val="FAA41A"/>
                </a:solidFill>
              </a:rPr>
              <a:t>Two groups: </a:t>
            </a:r>
            <a:r>
              <a:rPr lang="en-AU" dirty="0"/>
              <a:t>in 2008 B cohort were 0-1 years </a:t>
            </a:r>
            <a:r>
              <a:rPr lang="en-AU" dirty="0" smtClean="0"/>
              <a:t>old  </a:t>
            </a:r>
            <a:r>
              <a:rPr lang="en-AU" dirty="0"/>
              <a:t/>
            </a:r>
            <a:br>
              <a:rPr lang="en-AU" dirty="0"/>
            </a:br>
            <a:r>
              <a:rPr lang="en-AU" dirty="0"/>
              <a:t>	    </a:t>
            </a:r>
            <a:r>
              <a:rPr lang="en-AU" dirty="0" smtClean="0"/>
              <a:t>	         K </a:t>
            </a:r>
            <a:r>
              <a:rPr lang="en-AU" dirty="0"/>
              <a:t>cohort were 3-4 years old</a:t>
            </a:r>
          </a:p>
          <a:p>
            <a:endParaRPr lang="en-AU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47" y="1928898"/>
            <a:ext cx="1605934" cy="16425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417" y="4691231"/>
            <a:ext cx="1727363" cy="12955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862928" y="2438401"/>
            <a:ext cx="5970155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11 waves of </a:t>
            </a:r>
            <a:r>
              <a:rPr lang="en-AU" sz="2000" dirty="0" err="1">
                <a:solidFill>
                  <a:prstClr val="black"/>
                </a:solidFill>
                <a:latin typeface="+mn-lt"/>
              </a:rPr>
              <a:t>confidentialised</a:t>
            </a:r>
            <a:r>
              <a:rPr lang="en-AU" sz="2000" dirty="0">
                <a:solidFill>
                  <a:prstClr val="black"/>
                </a:solidFill>
                <a:latin typeface="+mn-lt"/>
              </a:rPr>
              <a:t> data are available via the Australian Data Archive at ANU, including: </a:t>
            </a:r>
          </a:p>
          <a:p>
            <a:pPr marL="800100" lvl="1" indent="-342900" defTabSz="914400" fontAlgn="auto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/>
            </a:pPr>
            <a:r>
              <a:rPr lang="en-US" sz="2000" dirty="0">
                <a:latin typeface="+mn-lt"/>
              </a:rPr>
              <a:t>NAPLAN, </a:t>
            </a:r>
            <a:r>
              <a:rPr lang="en-US" sz="2000" dirty="0" err="1">
                <a:latin typeface="+mn-lt"/>
              </a:rPr>
              <a:t>MySchool</a:t>
            </a:r>
            <a:r>
              <a:rPr lang="en-US" sz="2000" dirty="0">
                <a:latin typeface="+mn-lt"/>
              </a:rPr>
              <a:t> and Australian Early Development Census linked data</a:t>
            </a:r>
            <a:endParaRPr lang="en-AU" sz="2000" dirty="0">
              <a:solidFill>
                <a:prstClr val="black"/>
              </a:solidFill>
              <a:latin typeface="+mn-lt"/>
            </a:endParaRPr>
          </a:p>
          <a:p>
            <a:pPr marL="342900" indent="-34290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Wave 12 data will be released later this year (with all previous waves)</a:t>
            </a:r>
          </a:p>
          <a:p>
            <a:pPr marL="342900" indent="-34290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+mn-lt"/>
              </a:rPr>
              <a:t>Nearly 200 researchers in universities and government are using LSIC data in fields such as epidemiology, economics, education and social research </a:t>
            </a:r>
            <a:endParaRPr lang="en-AU" sz="2000" dirty="0">
              <a:latin typeface="+mn-lt"/>
            </a:endParaRPr>
          </a:p>
          <a:p>
            <a:pPr>
              <a:spcAft>
                <a:spcPts val="600"/>
              </a:spcAft>
            </a:pPr>
            <a:endParaRPr lang="en-AU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96" y="1928898"/>
            <a:ext cx="1150484" cy="1642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8158" y="3489509"/>
            <a:ext cx="1209064" cy="1489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8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438" y="1041629"/>
            <a:ext cx="4790447" cy="938923"/>
          </a:xfrm>
        </p:spPr>
        <p:txBody>
          <a:bodyPr/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Sample characteristics</a:t>
            </a:r>
            <a:br>
              <a:rPr lang="en-AU" sz="2600" b="1" dirty="0">
                <a:solidFill>
                  <a:srgbClr val="FAA41A"/>
                </a:solidFill>
                <a:latin typeface="+mn-lt"/>
              </a:rPr>
            </a:br>
            <a:r>
              <a:rPr lang="en-AU" sz="2600" b="1" dirty="0">
                <a:solidFill>
                  <a:srgbClr val="FAA41A"/>
                </a:solidFill>
                <a:latin typeface="+mn-lt"/>
              </a:rPr>
              <a:t>2008, 2009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8438" y="5119898"/>
            <a:ext cx="10550385" cy="115416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defTabSz="914400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AU" sz="2000" b="1" dirty="0">
                <a:solidFill>
                  <a:srgbClr val="FFA300"/>
                </a:solidFill>
                <a:latin typeface="Arial"/>
              </a:rPr>
              <a:t>LSIC children</a:t>
            </a:r>
            <a:endParaRPr lang="en-AU" sz="2000" dirty="0">
              <a:solidFill>
                <a:srgbClr val="FFA300"/>
              </a:solidFill>
              <a:latin typeface="Arial"/>
            </a:endParaRPr>
          </a:p>
          <a:p>
            <a:pPr marL="285750" indent="-285750" defTabSz="914400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white"/>
                </a:solidFill>
                <a:latin typeface="Arial"/>
              </a:rPr>
              <a:t>LSIC Children belong to more than 80 tribal / language groups or clans</a:t>
            </a:r>
          </a:p>
          <a:p>
            <a:pPr marL="285750" indent="-285750" defTabSz="914400" fontAlgn="auto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white"/>
                </a:solidFill>
                <a:latin typeface="Arial"/>
              </a:rPr>
              <a:t>Over 300 children speak more than one language – many 2 or more</a:t>
            </a:r>
          </a:p>
        </p:txBody>
      </p:sp>
      <p:sp>
        <p:nvSpPr>
          <p:cNvPr id="8" name="Rectangle 7"/>
          <p:cNvSpPr/>
          <p:nvPr/>
        </p:nvSpPr>
        <p:spPr>
          <a:xfrm>
            <a:off x="448438" y="1845685"/>
            <a:ext cx="650724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defRPr/>
            </a:pPr>
            <a:r>
              <a:rPr lang="en-AU" sz="2000" b="1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Parent 1: </a:t>
            </a:r>
          </a:p>
          <a:p>
            <a:pPr marL="285750" indent="-28575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75% Aboriginal</a:t>
            </a:r>
          </a:p>
          <a:p>
            <a:pPr marL="285750" indent="-28575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4% Aboriginal &amp; Torres Strait Islander</a:t>
            </a:r>
          </a:p>
          <a:p>
            <a:pPr marL="285750" indent="-28575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7% Torres Strait Islander</a:t>
            </a:r>
          </a:p>
          <a:p>
            <a:pPr marL="285750" indent="-28575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15% not Indigenous</a:t>
            </a:r>
          </a:p>
          <a:p>
            <a:pPr marL="285750" indent="-285750" defTabSz="914400" fontAlgn="auto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27% of parent/carers speak an Indigenous </a:t>
            </a:r>
            <a:b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</a:br>
            <a:r>
              <a:rPr lang="en-AU" sz="2000" dirty="0">
                <a:solidFill>
                  <a:prstClr val="black"/>
                </a:solidFill>
                <a:latin typeface="Arial"/>
                <a:ea typeface="+mn-ea"/>
                <a:cs typeface="+mn-cs"/>
              </a:rPr>
              <a:t>language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AU" sz="1200" b="1" dirty="0">
              <a:solidFill>
                <a:prstClr val="black"/>
              </a:solidFill>
              <a:latin typeface="Calibri" panose="020F0502020204030204" pitchFamily="34" charset="0"/>
              <a:ea typeface="+mn-ea"/>
              <a:cs typeface="+mn-cs"/>
            </a:endParaRPr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023">
            <a:off x="6554356" y="1108679"/>
            <a:ext cx="2421687" cy="34627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0189" y="1709504"/>
            <a:ext cx="1231885" cy="132894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54159" y="3260350"/>
            <a:ext cx="1143925" cy="142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21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9338" y="1270485"/>
            <a:ext cx="5713325" cy="491779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9338" y="1195694"/>
            <a:ext cx="5809929" cy="49721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48177" y="1270486"/>
            <a:ext cx="4582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+mn-lt"/>
              </a:rPr>
              <a:t>LSIC respondents </a:t>
            </a:r>
            <a:br>
              <a:rPr lang="en-AU" sz="2400" b="1" dirty="0">
                <a:latin typeface="+mn-lt"/>
              </a:rPr>
            </a:br>
            <a:r>
              <a:rPr lang="en-AU" sz="2400" b="1" dirty="0">
                <a:latin typeface="+mn-lt"/>
              </a:rPr>
              <a:t>in wave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73879" y="1270485"/>
            <a:ext cx="313091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AU" sz="2400" b="1" dirty="0">
                <a:latin typeface="+mn-lt"/>
              </a:rPr>
              <a:t>LSIC respondents </a:t>
            </a:r>
            <a:br>
              <a:rPr lang="en-AU" sz="2400" b="1" dirty="0">
                <a:latin typeface="+mn-lt"/>
              </a:rPr>
            </a:br>
            <a:r>
              <a:rPr lang="en-AU" sz="2400" b="1" dirty="0">
                <a:latin typeface="+mn-lt"/>
              </a:rPr>
              <a:t>in Wave 10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441778" y="1639818"/>
            <a:ext cx="4334632" cy="3731075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4930140" y="275666"/>
            <a:ext cx="3143250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b="1" dirty="0">
                <a:solidFill>
                  <a:srgbClr val="FAA41A"/>
                </a:solidFill>
                <a:latin typeface="+mn-lt"/>
              </a:rPr>
              <a:t>Where do LSIC families live?</a:t>
            </a:r>
            <a:endParaRPr lang="en-AU" sz="2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447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7000"/>
    </mc:Choice>
    <mc:Fallback xmlns="">
      <p:transition advTm="7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theme/theme1.xml><?xml version="1.0" encoding="utf-8"?>
<a:theme xmlns:a="http://schemas.openxmlformats.org/drawingml/2006/main" name="Plum BG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LSIC and PAT Maths July 2018.potx" id="{CE5BED05-510F-4DC5-B970-8E06BB5C0384}" vid="{5773C7F5-4943-462C-AB1A-E854182D6B7B}"/>
    </a:ext>
  </a:extLst>
</a:theme>
</file>

<file path=ppt/theme/theme2.xml><?xml version="1.0" encoding="utf-8"?>
<a:theme xmlns:a="http://schemas.openxmlformats.org/drawingml/2006/main" name="1_DSS PPT template_Blue">
  <a:themeElements>
    <a:clrScheme name="DS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005A70"/>
      </a:accent1>
      <a:accent2>
        <a:srgbClr val="00B0B9"/>
      </a:accent2>
      <a:accent3>
        <a:srgbClr val="A6192E"/>
      </a:accent3>
      <a:accent4>
        <a:srgbClr val="78BE20"/>
      </a:accent4>
      <a:accent5>
        <a:srgbClr val="275D38"/>
      </a:accent5>
      <a:accent6>
        <a:srgbClr val="500778"/>
      </a:accent6>
      <a:hlink>
        <a:srgbClr val="000000"/>
      </a:hlink>
      <a:folHlink>
        <a:srgbClr val="000000"/>
      </a:folHlink>
    </a:clrScheme>
    <a:fontScheme name="Stronger Relationships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LSIC and PAT Maths July 2018</Template>
  <TotalTime>6635</TotalTime>
  <Words>2157</Words>
  <Application>Microsoft Office PowerPoint</Application>
  <PresentationFormat>Widescreen</PresentationFormat>
  <Paragraphs>247</Paragraphs>
  <Slides>31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45" baseType="lpstr">
      <vt:lpstr>Arial</vt:lpstr>
      <vt:lpstr>Calibri</vt:lpstr>
      <vt:lpstr>Courier New</vt:lpstr>
      <vt:lpstr>Futura Bk BT</vt:lpstr>
      <vt:lpstr>Futura Medium</vt:lpstr>
      <vt:lpstr>Geneva</vt:lpstr>
      <vt:lpstr>Georgia</vt:lpstr>
      <vt:lpstr>Gill Sans CE Bold</vt:lpstr>
      <vt:lpstr>Gill Sans MT</vt:lpstr>
      <vt:lpstr>Muli ExtraBold</vt:lpstr>
      <vt:lpstr>Muli Medium</vt:lpstr>
      <vt:lpstr>Times New Roman</vt:lpstr>
      <vt:lpstr>Plum BG</vt:lpstr>
      <vt:lpstr>1_DSS PPT template_Blue</vt:lpstr>
      <vt:lpstr>PowerPoint Presentation</vt:lpstr>
      <vt:lpstr>PowerPoint Presentation</vt:lpstr>
      <vt:lpstr>2008 and up: More than A Decade of Data </vt:lpstr>
      <vt:lpstr>Governance of the Study</vt:lpstr>
      <vt:lpstr>LSIC Overview</vt:lpstr>
      <vt:lpstr>LSIC Overview</vt:lpstr>
      <vt:lpstr>LSIC Overview </vt:lpstr>
      <vt:lpstr>Sample characteristics 2008, 2009</vt:lpstr>
      <vt:lpstr>PowerPoint Presentation</vt:lpstr>
      <vt:lpstr>Retention  </vt:lpstr>
      <vt:lpstr>Re-interview rates</vt:lpstr>
      <vt:lpstr>PowerPoint Presentation</vt:lpstr>
      <vt:lpstr>PowerPoint Presentation</vt:lpstr>
      <vt:lpstr>Highlights from the report</vt:lpstr>
      <vt:lpstr>Highlights: computers, internet, mobile phones</vt:lpstr>
      <vt:lpstr>Highlights: housing changes</vt:lpstr>
      <vt:lpstr>New racism questions  in Wave 10 (2017)</vt:lpstr>
      <vt:lpstr>PowerPoint Presentation</vt:lpstr>
      <vt:lpstr>Literacy and numeracy at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Free text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ACER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Jim Spithill</dc:creator>
  <cp:lastModifiedBy>ADAMS, Kathryn</cp:lastModifiedBy>
  <cp:revision>271</cp:revision>
  <cp:lastPrinted>2018-06-13T01:56:51Z</cp:lastPrinted>
  <dcterms:created xsi:type="dcterms:W3CDTF">2018-06-12T03:16:21Z</dcterms:created>
  <dcterms:modified xsi:type="dcterms:W3CDTF">2021-05-28T05:13:33Z</dcterms:modified>
</cp:coreProperties>
</file>